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86" r:id="rId4"/>
    <p:sldId id="287" r:id="rId5"/>
    <p:sldId id="285" r:id="rId6"/>
    <p:sldId id="258" r:id="rId7"/>
    <p:sldId id="259" r:id="rId8"/>
    <p:sldId id="289" r:id="rId9"/>
    <p:sldId id="288" r:id="rId10"/>
    <p:sldId id="260" r:id="rId11"/>
    <p:sldId id="283" r:id="rId12"/>
    <p:sldId id="262" r:id="rId13"/>
    <p:sldId id="261" r:id="rId14"/>
    <p:sldId id="264" r:id="rId15"/>
    <p:sldId id="265" r:id="rId16"/>
    <p:sldId id="266" r:id="rId17"/>
    <p:sldId id="267" r:id="rId18"/>
    <p:sldId id="268" r:id="rId19"/>
    <p:sldId id="270" r:id="rId20"/>
    <p:sldId id="271" r:id="rId21"/>
    <p:sldId id="272" r:id="rId22"/>
    <p:sldId id="273" r:id="rId23"/>
    <p:sldId id="295" r:id="rId24"/>
    <p:sldId id="290" r:id="rId25"/>
    <p:sldId id="291" r:id="rId26"/>
    <p:sldId id="292" r:id="rId27"/>
    <p:sldId id="293" r:id="rId28"/>
    <p:sldId id="294" r:id="rId29"/>
    <p:sldId id="275" r:id="rId30"/>
    <p:sldId id="276" r:id="rId31"/>
    <p:sldId id="280" r:id="rId32"/>
    <p:sldId id="282" r:id="rId33"/>
    <p:sldId id="281" r:id="rId34"/>
    <p:sldId id="278" r:id="rId35"/>
    <p:sldId id="279" r:id="rId36"/>
    <p:sldId id="305" r:id="rId37"/>
    <p:sldId id="297" r:id="rId38"/>
    <p:sldId id="296" r:id="rId39"/>
    <p:sldId id="306" r:id="rId40"/>
    <p:sldId id="307" r:id="rId41"/>
    <p:sldId id="308" r:id="rId42"/>
    <p:sldId id="309" r:id="rId43"/>
    <p:sldId id="310" r:id="rId44"/>
    <p:sldId id="311" r:id="rId45"/>
    <p:sldId id="312" r:id="rId46"/>
    <p:sldId id="313" r:id="rId47"/>
    <p:sldId id="314" r:id="rId48"/>
    <p:sldId id="315" r:id="rId49"/>
    <p:sldId id="274"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585" autoAdjust="0"/>
  </p:normalViewPr>
  <p:slideViewPr>
    <p:cSldViewPr>
      <p:cViewPr varScale="1">
        <p:scale>
          <a:sx n="112" d="100"/>
          <a:sy n="112" d="100"/>
        </p:scale>
        <p:origin x="102" y="25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268E19-3D55-459D-BD61-520237E82207}" type="datetimeFigureOut">
              <a:rPr lang="en-US" smtClean="0"/>
              <a:t>2/18/2015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702AB5A-CAE7-468E-B0C1-9682C345DD75}" type="slidenum">
              <a:rPr lang="en-US" smtClean="0"/>
              <a:t>‹#›</a:t>
            </a:fld>
            <a:endParaRPr lang="en-US"/>
          </a:p>
        </p:txBody>
      </p:sp>
    </p:spTree>
    <p:extLst>
      <p:ext uri="{BB962C8B-B14F-4D97-AF65-F5344CB8AC3E}">
        <p14:creationId xmlns:p14="http://schemas.microsoft.com/office/powerpoint/2010/main" val="3849828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259AD5-8654-40F6-8438-2911D2744717}" type="datetimeFigureOut">
              <a:rPr lang="en-US" smtClean="0"/>
              <a:t>2/18/2015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EB6D50-6E17-4FB9-A2D2-D6F4ED1B364A}" type="slidenum">
              <a:rPr lang="en-US" smtClean="0"/>
              <a:t>‹#›</a:t>
            </a:fld>
            <a:endParaRPr lang="en-US"/>
          </a:p>
        </p:txBody>
      </p:sp>
    </p:spTree>
    <p:extLst>
      <p:ext uri="{BB962C8B-B14F-4D97-AF65-F5344CB8AC3E}">
        <p14:creationId xmlns:p14="http://schemas.microsoft.com/office/powerpoint/2010/main" val="316548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the general</a:t>
            </a:r>
            <a:r>
              <a:rPr lang="en-US" baseline="0" dirty="0" smtClean="0"/>
              <a:t> manager at P&amp;P Arlington.  I have been working with docs for nearly 20 years. My specialty is automating them.   </a:t>
            </a:r>
          </a:p>
          <a:p>
            <a:r>
              <a:rPr lang="en-US" baseline="0" dirty="0" smtClean="0"/>
              <a:t>In this presentation, I will introduce you to the forms required by the </a:t>
            </a:r>
            <a:r>
              <a:rPr lang="en-US" baseline="0" dirty="0" err="1" smtClean="0"/>
              <a:t>respa</a:t>
            </a:r>
            <a:r>
              <a:rPr lang="en-US" baseline="0" dirty="0" smtClean="0"/>
              <a:t> – </a:t>
            </a:r>
            <a:r>
              <a:rPr lang="en-US" baseline="0" dirty="0" err="1" smtClean="0"/>
              <a:t>tila</a:t>
            </a:r>
            <a:r>
              <a:rPr lang="en-US" baseline="0" dirty="0" smtClean="0"/>
              <a:t> integration effective august 2015.  We will look at the LE loan estimate, CD closing disclosure and finally the identified service provider.  </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a:t>
            </a:fld>
            <a:endParaRPr lang="en-US"/>
          </a:p>
        </p:txBody>
      </p:sp>
    </p:spTree>
    <p:extLst>
      <p:ext uri="{BB962C8B-B14F-4D97-AF65-F5344CB8AC3E}">
        <p14:creationId xmlns:p14="http://schemas.microsoft.com/office/powerpoint/2010/main" val="215996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have to worry about rounding, number of columns, MI, payment ranges, best case, worst case, interest only and so on…</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10</a:t>
            </a:fld>
            <a:endParaRPr lang="en-US"/>
          </a:p>
        </p:txBody>
      </p:sp>
    </p:spTree>
    <p:extLst>
      <p:ext uri="{BB962C8B-B14F-4D97-AF65-F5344CB8AC3E}">
        <p14:creationId xmlns:p14="http://schemas.microsoft.com/office/powerpoint/2010/main" val="371343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11</a:t>
            </a:fld>
            <a:endParaRPr lang="en-US"/>
          </a:p>
        </p:txBody>
      </p:sp>
    </p:spTree>
    <p:extLst>
      <p:ext uri="{BB962C8B-B14F-4D97-AF65-F5344CB8AC3E}">
        <p14:creationId xmlns:p14="http://schemas.microsoft.com/office/powerpoint/2010/main" val="261739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12</a:t>
            </a:fld>
            <a:endParaRPr lang="en-US"/>
          </a:p>
        </p:txBody>
      </p:sp>
    </p:spTree>
    <p:extLst>
      <p:ext uri="{BB962C8B-B14F-4D97-AF65-F5344CB8AC3E}">
        <p14:creationId xmlns:p14="http://schemas.microsoft.com/office/powerpoint/2010/main" val="37708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13</a:t>
            </a:fld>
            <a:endParaRPr lang="en-US"/>
          </a:p>
        </p:txBody>
      </p:sp>
    </p:spTree>
    <p:extLst>
      <p:ext uri="{BB962C8B-B14F-4D97-AF65-F5344CB8AC3E}">
        <p14:creationId xmlns:p14="http://schemas.microsoft.com/office/powerpoint/2010/main" val="148144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14</a:t>
            </a:fld>
            <a:endParaRPr lang="en-US"/>
          </a:p>
        </p:txBody>
      </p:sp>
    </p:spTree>
    <p:extLst>
      <p:ext uri="{BB962C8B-B14F-4D97-AF65-F5344CB8AC3E}">
        <p14:creationId xmlns:p14="http://schemas.microsoft.com/office/powerpoint/2010/main" val="276567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gave us 1 box for other</a:t>
            </a:r>
          </a:p>
          <a:p>
            <a:r>
              <a:rPr lang="en-US" dirty="0" smtClean="0"/>
              <a:t>There is an</a:t>
            </a:r>
            <a:r>
              <a:rPr lang="en-US" baseline="0" dirty="0" smtClean="0"/>
              <a:t> alternative version</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15</a:t>
            </a:fld>
            <a:endParaRPr lang="en-US"/>
          </a:p>
        </p:txBody>
      </p:sp>
    </p:spTree>
    <p:extLst>
      <p:ext uri="{BB962C8B-B14F-4D97-AF65-F5344CB8AC3E}">
        <p14:creationId xmlns:p14="http://schemas.microsoft.com/office/powerpoint/2010/main" val="356444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16</a:t>
            </a:fld>
            <a:endParaRPr lang="en-US"/>
          </a:p>
        </p:txBody>
      </p:sp>
    </p:spTree>
    <p:extLst>
      <p:ext uri="{BB962C8B-B14F-4D97-AF65-F5344CB8AC3E}">
        <p14:creationId xmlns:p14="http://schemas.microsoft.com/office/powerpoint/2010/main" val="264948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Omit </a:t>
            </a:r>
            <a:r>
              <a:rPr lang="en-US" dirty="0" err="1" smtClean="0"/>
              <a:t>Agg</a:t>
            </a:r>
            <a:endParaRPr lang="en-US" dirty="0" smtClean="0"/>
          </a:p>
          <a:p>
            <a:r>
              <a:rPr lang="en-US" dirty="0" smtClean="0"/>
              <a:t>Other </a:t>
            </a:r>
            <a:r>
              <a:rPr lang="en-US" dirty="0" err="1" smtClean="0"/>
              <a:t>Other</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17</a:t>
            </a:fld>
            <a:endParaRPr lang="en-US"/>
          </a:p>
        </p:txBody>
      </p:sp>
    </p:spTree>
    <p:extLst>
      <p:ext uri="{BB962C8B-B14F-4D97-AF65-F5344CB8AC3E}">
        <p14:creationId xmlns:p14="http://schemas.microsoft.com/office/powerpoint/2010/main" val="130073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18</a:t>
            </a:fld>
            <a:endParaRPr lang="en-US"/>
          </a:p>
        </p:txBody>
      </p:sp>
    </p:spTree>
    <p:extLst>
      <p:ext uri="{BB962C8B-B14F-4D97-AF65-F5344CB8AC3E}">
        <p14:creationId xmlns:p14="http://schemas.microsoft.com/office/powerpoint/2010/main" val="18603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19</a:t>
            </a:fld>
            <a:endParaRPr lang="en-US"/>
          </a:p>
        </p:txBody>
      </p:sp>
    </p:spTree>
    <p:extLst>
      <p:ext uri="{BB962C8B-B14F-4D97-AF65-F5344CB8AC3E}">
        <p14:creationId xmlns:p14="http://schemas.microsoft.com/office/powerpoint/2010/main" val="416059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a:t>
            </a:fld>
            <a:endParaRPr lang="en-US"/>
          </a:p>
        </p:txBody>
      </p:sp>
    </p:spTree>
    <p:extLst>
      <p:ext uri="{BB962C8B-B14F-4D97-AF65-F5344CB8AC3E}">
        <p14:creationId xmlns:p14="http://schemas.microsoft.com/office/powerpoint/2010/main" val="1777464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20</a:t>
            </a:fld>
            <a:endParaRPr lang="en-US"/>
          </a:p>
        </p:txBody>
      </p:sp>
    </p:spTree>
    <p:extLst>
      <p:ext uri="{BB962C8B-B14F-4D97-AF65-F5344CB8AC3E}">
        <p14:creationId xmlns:p14="http://schemas.microsoft.com/office/powerpoint/2010/main" val="166861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21</a:t>
            </a:fld>
            <a:endParaRPr lang="en-US"/>
          </a:p>
        </p:txBody>
      </p:sp>
    </p:spTree>
    <p:extLst>
      <p:ext uri="{BB962C8B-B14F-4D97-AF65-F5344CB8AC3E}">
        <p14:creationId xmlns:p14="http://schemas.microsoft.com/office/powerpoint/2010/main" val="2085715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22</a:t>
            </a:fld>
            <a:endParaRPr lang="en-US"/>
          </a:p>
        </p:txBody>
      </p:sp>
    </p:spTree>
    <p:extLst>
      <p:ext uri="{BB962C8B-B14F-4D97-AF65-F5344CB8AC3E}">
        <p14:creationId xmlns:p14="http://schemas.microsoft.com/office/powerpoint/2010/main" val="929581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23</a:t>
            </a:fld>
            <a:endParaRPr lang="en-US"/>
          </a:p>
        </p:txBody>
      </p:sp>
    </p:spTree>
    <p:extLst>
      <p:ext uri="{BB962C8B-B14F-4D97-AF65-F5344CB8AC3E}">
        <p14:creationId xmlns:p14="http://schemas.microsoft.com/office/powerpoint/2010/main" val="2241778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24</a:t>
            </a:fld>
            <a:endParaRPr lang="en-US"/>
          </a:p>
        </p:txBody>
      </p:sp>
    </p:spTree>
    <p:extLst>
      <p:ext uri="{BB962C8B-B14F-4D97-AF65-F5344CB8AC3E}">
        <p14:creationId xmlns:p14="http://schemas.microsoft.com/office/powerpoint/2010/main" val="1110382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25</a:t>
            </a:fld>
            <a:endParaRPr lang="en-US"/>
          </a:p>
        </p:txBody>
      </p:sp>
    </p:spTree>
    <p:extLst>
      <p:ext uri="{BB962C8B-B14F-4D97-AF65-F5344CB8AC3E}">
        <p14:creationId xmlns:p14="http://schemas.microsoft.com/office/powerpoint/2010/main" val="66104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26</a:t>
            </a:fld>
            <a:endParaRPr lang="en-US"/>
          </a:p>
        </p:txBody>
      </p:sp>
    </p:spTree>
    <p:extLst>
      <p:ext uri="{BB962C8B-B14F-4D97-AF65-F5344CB8AC3E}">
        <p14:creationId xmlns:p14="http://schemas.microsoft.com/office/powerpoint/2010/main" val="1786579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27</a:t>
            </a:fld>
            <a:endParaRPr lang="en-US"/>
          </a:p>
        </p:txBody>
      </p:sp>
    </p:spTree>
    <p:extLst>
      <p:ext uri="{BB962C8B-B14F-4D97-AF65-F5344CB8AC3E}">
        <p14:creationId xmlns:p14="http://schemas.microsoft.com/office/powerpoint/2010/main" val="243382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28</a:t>
            </a:fld>
            <a:endParaRPr lang="en-US"/>
          </a:p>
        </p:txBody>
      </p:sp>
    </p:spTree>
    <p:extLst>
      <p:ext uri="{BB962C8B-B14F-4D97-AF65-F5344CB8AC3E}">
        <p14:creationId xmlns:p14="http://schemas.microsoft.com/office/powerpoint/2010/main" val="1404671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29</a:t>
            </a:fld>
            <a:endParaRPr lang="en-US"/>
          </a:p>
        </p:txBody>
      </p:sp>
    </p:spTree>
    <p:extLst>
      <p:ext uri="{BB962C8B-B14F-4D97-AF65-F5344CB8AC3E}">
        <p14:creationId xmlns:p14="http://schemas.microsoft.com/office/powerpoint/2010/main" val="382301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a:t>
            </a:fld>
            <a:endParaRPr lang="en-US"/>
          </a:p>
        </p:txBody>
      </p:sp>
    </p:spTree>
    <p:extLst>
      <p:ext uri="{BB962C8B-B14F-4D97-AF65-F5344CB8AC3E}">
        <p14:creationId xmlns:p14="http://schemas.microsoft.com/office/powerpoint/2010/main" val="931142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30</a:t>
            </a:fld>
            <a:endParaRPr lang="en-US"/>
          </a:p>
        </p:txBody>
      </p:sp>
    </p:spTree>
    <p:extLst>
      <p:ext uri="{BB962C8B-B14F-4D97-AF65-F5344CB8AC3E}">
        <p14:creationId xmlns:p14="http://schemas.microsoft.com/office/powerpoint/2010/main" val="3311450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31</a:t>
            </a:fld>
            <a:endParaRPr lang="en-US"/>
          </a:p>
        </p:txBody>
      </p:sp>
    </p:spTree>
    <p:extLst>
      <p:ext uri="{BB962C8B-B14F-4D97-AF65-F5344CB8AC3E}">
        <p14:creationId xmlns:p14="http://schemas.microsoft.com/office/powerpoint/2010/main" val="181234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32</a:t>
            </a:fld>
            <a:endParaRPr lang="en-US"/>
          </a:p>
        </p:txBody>
      </p:sp>
    </p:spTree>
    <p:extLst>
      <p:ext uri="{BB962C8B-B14F-4D97-AF65-F5344CB8AC3E}">
        <p14:creationId xmlns:p14="http://schemas.microsoft.com/office/powerpoint/2010/main" val="2582128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33</a:t>
            </a:fld>
            <a:endParaRPr lang="en-US"/>
          </a:p>
        </p:txBody>
      </p:sp>
    </p:spTree>
    <p:extLst>
      <p:ext uri="{BB962C8B-B14F-4D97-AF65-F5344CB8AC3E}">
        <p14:creationId xmlns:p14="http://schemas.microsoft.com/office/powerpoint/2010/main" val="168936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34</a:t>
            </a:fld>
            <a:endParaRPr lang="en-US"/>
          </a:p>
        </p:txBody>
      </p:sp>
    </p:spTree>
    <p:extLst>
      <p:ext uri="{BB962C8B-B14F-4D97-AF65-F5344CB8AC3E}">
        <p14:creationId xmlns:p14="http://schemas.microsoft.com/office/powerpoint/2010/main" val="652348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35</a:t>
            </a:fld>
            <a:endParaRPr lang="en-US"/>
          </a:p>
        </p:txBody>
      </p:sp>
    </p:spTree>
    <p:extLst>
      <p:ext uri="{BB962C8B-B14F-4D97-AF65-F5344CB8AC3E}">
        <p14:creationId xmlns:p14="http://schemas.microsoft.com/office/powerpoint/2010/main" val="3035938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36</a:t>
            </a:fld>
            <a:endParaRPr lang="en-US"/>
          </a:p>
        </p:txBody>
      </p:sp>
    </p:spTree>
    <p:extLst>
      <p:ext uri="{BB962C8B-B14F-4D97-AF65-F5344CB8AC3E}">
        <p14:creationId xmlns:p14="http://schemas.microsoft.com/office/powerpoint/2010/main" val="398175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8 months left, we are not going to wait for a standard to emerge.  We are preparing to accept data through multiple channels.  We will accept a direct upload using MISMO 3.3, we will web site to allow settlement agents to input and upload data directly to the file.  And worst case scenario, we will allow settlement agents to scan and upload a fee work sheet.</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37</a:t>
            </a:fld>
            <a:endParaRPr lang="en-US"/>
          </a:p>
        </p:txBody>
      </p:sp>
    </p:spTree>
    <p:extLst>
      <p:ext uri="{BB962C8B-B14F-4D97-AF65-F5344CB8AC3E}">
        <p14:creationId xmlns:p14="http://schemas.microsoft.com/office/powerpoint/2010/main" val="576958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38</a:t>
            </a:fld>
            <a:endParaRPr lang="en-US"/>
          </a:p>
        </p:txBody>
      </p:sp>
    </p:spTree>
    <p:extLst>
      <p:ext uri="{BB962C8B-B14F-4D97-AF65-F5344CB8AC3E}">
        <p14:creationId xmlns:p14="http://schemas.microsoft.com/office/powerpoint/2010/main" val="564046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39</a:t>
            </a:fld>
            <a:endParaRPr lang="en-US"/>
          </a:p>
        </p:txBody>
      </p:sp>
    </p:spTree>
    <p:extLst>
      <p:ext uri="{BB962C8B-B14F-4D97-AF65-F5344CB8AC3E}">
        <p14:creationId xmlns:p14="http://schemas.microsoft.com/office/powerpoint/2010/main" val="225801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a:t>
            </a:fld>
            <a:endParaRPr lang="en-US"/>
          </a:p>
        </p:txBody>
      </p:sp>
    </p:spTree>
    <p:extLst>
      <p:ext uri="{BB962C8B-B14F-4D97-AF65-F5344CB8AC3E}">
        <p14:creationId xmlns:p14="http://schemas.microsoft.com/office/powerpoint/2010/main" val="3643341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40</a:t>
            </a:fld>
            <a:endParaRPr lang="en-US"/>
          </a:p>
        </p:txBody>
      </p:sp>
    </p:spTree>
    <p:extLst>
      <p:ext uri="{BB962C8B-B14F-4D97-AF65-F5344CB8AC3E}">
        <p14:creationId xmlns:p14="http://schemas.microsoft.com/office/powerpoint/2010/main" val="3719328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41</a:t>
            </a:fld>
            <a:endParaRPr lang="en-US"/>
          </a:p>
        </p:txBody>
      </p:sp>
    </p:spTree>
    <p:extLst>
      <p:ext uri="{BB962C8B-B14F-4D97-AF65-F5344CB8AC3E}">
        <p14:creationId xmlns:p14="http://schemas.microsoft.com/office/powerpoint/2010/main" val="2232488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42</a:t>
            </a:fld>
            <a:endParaRPr lang="en-US"/>
          </a:p>
        </p:txBody>
      </p:sp>
    </p:spTree>
    <p:extLst>
      <p:ext uri="{BB962C8B-B14F-4D97-AF65-F5344CB8AC3E}">
        <p14:creationId xmlns:p14="http://schemas.microsoft.com/office/powerpoint/2010/main" val="2569989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43</a:t>
            </a:fld>
            <a:endParaRPr lang="en-US"/>
          </a:p>
        </p:txBody>
      </p:sp>
    </p:spTree>
    <p:extLst>
      <p:ext uri="{BB962C8B-B14F-4D97-AF65-F5344CB8AC3E}">
        <p14:creationId xmlns:p14="http://schemas.microsoft.com/office/powerpoint/2010/main" val="2612227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44</a:t>
            </a:fld>
            <a:endParaRPr lang="en-US"/>
          </a:p>
        </p:txBody>
      </p:sp>
    </p:spTree>
    <p:extLst>
      <p:ext uri="{BB962C8B-B14F-4D97-AF65-F5344CB8AC3E}">
        <p14:creationId xmlns:p14="http://schemas.microsoft.com/office/powerpoint/2010/main" val="3907760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45</a:t>
            </a:fld>
            <a:endParaRPr lang="en-US"/>
          </a:p>
        </p:txBody>
      </p:sp>
    </p:spTree>
    <p:extLst>
      <p:ext uri="{BB962C8B-B14F-4D97-AF65-F5344CB8AC3E}">
        <p14:creationId xmlns:p14="http://schemas.microsoft.com/office/powerpoint/2010/main" val="7070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46</a:t>
            </a:fld>
            <a:endParaRPr lang="en-US"/>
          </a:p>
        </p:txBody>
      </p:sp>
    </p:spTree>
    <p:extLst>
      <p:ext uri="{BB962C8B-B14F-4D97-AF65-F5344CB8AC3E}">
        <p14:creationId xmlns:p14="http://schemas.microsoft.com/office/powerpoint/2010/main" val="1719553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47</a:t>
            </a:fld>
            <a:endParaRPr lang="en-US"/>
          </a:p>
        </p:txBody>
      </p:sp>
    </p:spTree>
    <p:extLst>
      <p:ext uri="{BB962C8B-B14F-4D97-AF65-F5344CB8AC3E}">
        <p14:creationId xmlns:p14="http://schemas.microsoft.com/office/powerpoint/2010/main" val="951848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isn’t yet clear how we are going to get the data from the title companies.  With only 7 months left, we are not going to wait for a standard to emerge.  We are preparing to accept data through multiple channels.  We will accept a direct upload using MISMO 3.3, we will web site to allow settlement agents to input and upload data directly to the file.</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48</a:t>
            </a:fld>
            <a:endParaRPr lang="en-US"/>
          </a:p>
        </p:txBody>
      </p:sp>
    </p:spTree>
    <p:extLst>
      <p:ext uri="{BB962C8B-B14F-4D97-AF65-F5344CB8AC3E}">
        <p14:creationId xmlns:p14="http://schemas.microsoft.com/office/powerpoint/2010/main" val="1762635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to success is testing, training, and collaboration.  I want to mention that the screen shots used</a:t>
            </a:r>
            <a:r>
              <a:rPr lang="en-US" baseline="0" dirty="0" smtClean="0"/>
              <a:t> in this presentation were created on our system.  We have started a beta testing program in November.  The program will continue through most of next year.  If you are interested in testing with us, please send us an email at support@ppdocs.com.  If you do not use us for docs, first I want to urge you to reconsider.  Second, you should put pressure on your docs vendor find out where they are at.  Ask to test.  If you don’t get a response you are looking for, contact us.</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49</a:t>
            </a:fld>
            <a:endParaRPr lang="en-US"/>
          </a:p>
        </p:txBody>
      </p:sp>
    </p:spTree>
    <p:extLst>
      <p:ext uri="{BB962C8B-B14F-4D97-AF65-F5344CB8AC3E}">
        <p14:creationId xmlns:p14="http://schemas.microsoft.com/office/powerpoint/2010/main" val="14037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5</a:t>
            </a:fld>
            <a:endParaRPr lang="en-US"/>
          </a:p>
        </p:txBody>
      </p:sp>
    </p:spTree>
    <p:extLst>
      <p:ext uri="{BB962C8B-B14F-4D97-AF65-F5344CB8AC3E}">
        <p14:creationId xmlns:p14="http://schemas.microsoft.com/office/powerpoint/2010/main" val="88993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Samples</a:t>
            </a:r>
            <a:r>
              <a:rPr lang="en-US" baseline="0" dirty="0" smtClean="0"/>
              <a:t> from different loans.  </a:t>
            </a:r>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6</a:t>
            </a:fld>
            <a:endParaRPr lang="en-US"/>
          </a:p>
        </p:txBody>
      </p:sp>
    </p:spTree>
    <p:extLst>
      <p:ext uri="{BB962C8B-B14F-4D97-AF65-F5344CB8AC3E}">
        <p14:creationId xmlns:p14="http://schemas.microsoft.com/office/powerpoint/2010/main" val="321929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7</a:t>
            </a:fld>
            <a:endParaRPr lang="en-US"/>
          </a:p>
        </p:txBody>
      </p:sp>
    </p:spTree>
    <p:extLst>
      <p:ext uri="{BB962C8B-B14F-4D97-AF65-F5344CB8AC3E}">
        <p14:creationId xmlns:p14="http://schemas.microsoft.com/office/powerpoint/2010/main" val="150956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8</a:t>
            </a:fld>
            <a:endParaRPr lang="en-US"/>
          </a:p>
        </p:txBody>
      </p:sp>
    </p:spTree>
    <p:extLst>
      <p:ext uri="{BB962C8B-B14F-4D97-AF65-F5344CB8AC3E}">
        <p14:creationId xmlns:p14="http://schemas.microsoft.com/office/powerpoint/2010/main" val="148225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B6D50-6E17-4FB9-A2D2-D6F4ED1B364A}" type="slidenum">
              <a:rPr lang="en-US" smtClean="0"/>
              <a:t>9</a:t>
            </a:fld>
            <a:endParaRPr lang="en-US"/>
          </a:p>
        </p:txBody>
      </p:sp>
    </p:spTree>
    <p:extLst>
      <p:ext uri="{BB962C8B-B14F-4D97-AF65-F5344CB8AC3E}">
        <p14:creationId xmlns:p14="http://schemas.microsoft.com/office/powerpoint/2010/main" val="315156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BAB5-D684-45F9-82EE-416819E54CF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BAB5-D684-45F9-82EE-416819E54CF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BAB5-D684-45F9-82EE-416819E54CF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BAB5-D684-45F9-82EE-416819E54CF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BAB5-D684-45F9-82EE-416819E54CF5}"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BAB5-D684-45F9-82EE-416819E54CF5}"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BAB5-D684-45F9-82EE-416819E54CF5}" type="datetimeFigureOut">
              <a:rPr lang="en-US" smtClean="0"/>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BAB5-D684-45F9-82EE-416819E54CF5}" type="datetimeFigureOut">
              <a:rPr lang="en-US" smtClean="0"/>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BAB5-D684-45F9-82EE-416819E54CF5}" type="datetimeFigureOut">
              <a:rPr lang="en-US" smtClean="0"/>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BAB5-D684-45F9-82EE-416819E54CF5}"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BAB5-D684-45F9-82EE-416819E54CF5}"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AC4D-0CB5-42BC-9D9B-298823BF2C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1BAB5-D684-45F9-82EE-416819E54CF5}" type="datetimeFigureOut">
              <a:rPr lang="en-US" smtClean="0"/>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5AC4D-0CB5-42BC-9D9B-298823BF2C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6.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2209800"/>
          </a:xfrm>
        </p:spPr>
        <p:txBody>
          <a:bodyPr>
            <a:normAutofit/>
          </a:bodyPr>
          <a:lstStyle/>
          <a:p>
            <a:r>
              <a:rPr lang="en-US" b="1" dirty="0" smtClean="0">
                <a:solidFill>
                  <a:srgbClr val="5F5F5F"/>
                </a:solidFill>
              </a:rPr>
              <a:t>Integrated Disclosures</a:t>
            </a:r>
            <a:br>
              <a:rPr lang="en-US" b="1" dirty="0" smtClean="0">
                <a:solidFill>
                  <a:srgbClr val="5F5F5F"/>
                </a:solidFill>
              </a:rPr>
            </a:br>
            <a:r>
              <a:rPr lang="en-US" sz="2400" b="1" dirty="0">
                <a:solidFill>
                  <a:srgbClr val="5F5F5F"/>
                </a:solidFill>
              </a:rPr>
              <a:t/>
            </a:r>
            <a:br>
              <a:rPr lang="en-US" sz="2400" b="1" dirty="0">
                <a:solidFill>
                  <a:srgbClr val="5F5F5F"/>
                </a:solidFill>
              </a:rPr>
            </a:br>
            <a:r>
              <a:rPr lang="en-US" sz="2400" b="1" dirty="0" smtClean="0">
                <a:solidFill>
                  <a:srgbClr val="5F5F5F"/>
                </a:solidFill>
              </a:rPr>
              <a:t>Zack Boonjue</a:t>
            </a:r>
            <a:br>
              <a:rPr lang="en-US" sz="2400" b="1" dirty="0" smtClean="0">
                <a:solidFill>
                  <a:srgbClr val="5F5F5F"/>
                </a:solidFill>
              </a:rPr>
            </a:br>
            <a:r>
              <a:rPr lang="en-US" sz="2400" u="sng" dirty="0" smtClean="0">
                <a:solidFill>
                  <a:srgbClr val="0070C0"/>
                </a:solidFill>
              </a:rPr>
              <a:t>zack@ppdocs.com</a:t>
            </a:r>
            <a:endParaRPr lang="en-US" sz="2400" b="1" dirty="0">
              <a:solidFill>
                <a:srgbClr val="5F5F5F"/>
              </a:solidFill>
            </a:endParaRPr>
          </a:p>
        </p:txBody>
      </p:sp>
      <p:pic>
        <p:nvPicPr>
          <p:cNvPr id="2050" name="Picture 2" descr="C:\Users\dave.PPATTY\Documents\ppllp_aal_ct2010trans.png"/>
          <p:cNvPicPr>
            <a:picLocks noChangeAspect="1" noChangeArrowheads="1"/>
          </p:cNvPicPr>
          <p:nvPr/>
        </p:nvPicPr>
        <p:blipFill>
          <a:blip r:embed="rId3" cstate="print"/>
          <a:srcRect/>
          <a:stretch>
            <a:fillRect/>
          </a:stretch>
        </p:blipFill>
        <p:spPr bwMode="auto">
          <a:xfrm>
            <a:off x="914400" y="1905000"/>
            <a:ext cx="7239000" cy="1447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Projected Payments Table</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stretch>
            <a:fillRect/>
          </a:stretch>
        </p:blipFill>
        <p:spPr>
          <a:xfrm>
            <a:off x="295801" y="2685736"/>
            <a:ext cx="8391525" cy="2714625"/>
          </a:xfrm>
          <a:prstGeom prst="rect">
            <a:avLst/>
          </a:prstGeom>
        </p:spPr>
      </p:pic>
      <p:sp>
        <p:nvSpPr>
          <p:cNvPr id="5" name="TextBox 4"/>
          <p:cNvSpPr txBox="1"/>
          <p:nvPr/>
        </p:nvSpPr>
        <p:spPr>
          <a:xfrm>
            <a:off x="3200400" y="3516242"/>
            <a:ext cx="1936793" cy="923330"/>
          </a:xfrm>
          <a:prstGeom prst="rect">
            <a:avLst/>
          </a:prstGeom>
          <a:noFill/>
        </p:spPr>
        <p:txBody>
          <a:bodyPr wrap="square" rtlCol="0">
            <a:spAutoFit/>
          </a:bodyPr>
          <a:lstStyle/>
          <a:p>
            <a:pPr algn="r"/>
            <a:r>
              <a:rPr lang="en-US" b="1" dirty="0" smtClean="0">
                <a:solidFill>
                  <a:schemeClr val="accent2"/>
                </a:solidFill>
              </a:rPr>
              <a:t>Easy for consumers to understand.</a:t>
            </a:r>
            <a:endParaRPr lang="en-US" b="1" dirty="0">
              <a:solidFill>
                <a:schemeClr val="accent2"/>
              </a:solidFill>
            </a:endParaRPr>
          </a:p>
        </p:txBody>
      </p:sp>
      <p:sp>
        <p:nvSpPr>
          <p:cNvPr id="9" name="TextBox 8"/>
          <p:cNvSpPr txBox="1"/>
          <p:nvPr/>
        </p:nvSpPr>
        <p:spPr>
          <a:xfrm>
            <a:off x="5984081" y="3516242"/>
            <a:ext cx="1936793" cy="923330"/>
          </a:xfrm>
          <a:prstGeom prst="rect">
            <a:avLst/>
          </a:prstGeom>
          <a:noFill/>
        </p:spPr>
        <p:txBody>
          <a:bodyPr wrap="square" rtlCol="0">
            <a:spAutoFit/>
          </a:bodyPr>
          <a:lstStyle/>
          <a:p>
            <a:r>
              <a:rPr lang="en-US" b="1" dirty="0" err="1" smtClean="0">
                <a:solidFill>
                  <a:schemeClr val="accent2"/>
                </a:solidFill>
              </a:rPr>
              <a:t>Dificult</a:t>
            </a:r>
            <a:r>
              <a:rPr lang="en-US" b="1" dirty="0" smtClean="0">
                <a:solidFill>
                  <a:schemeClr val="accent2"/>
                </a:solidFill>
              </a:rPr>
              <a:t> for creditors to complete</a:t>
            </a:r>
            <a:endParaRPr lang="en-US" b="1" dirty="0">
              <a:solidFill>
                <a:schemeClr val="accent2"/>
              </a:solidFill>
            </a:endParaRPr>
          </a:p>
        </p:txBody>
      </p:sp>
      <p:sp>
        <p:nvSpPr>
          <p:cNvPr id="10" name="TextBox 9"/>
          <p:cNvSpPr txBox="1"/>
          <p:nvPr/>
        </p:nvSpPr>
        <p:spPr>
          <a:xfrm>
            <a:off x="5386033" y="3713718"/>
            <a:ext cx="349207" cy="369332"/>
          </a:xfrm>
          <a:prstGeom prst="rect">
            <a:avLst/>
          </a:prstGeom>
          <a:noFill/>
        </p:spPr>
        <p:txBody>
          <a:bodyPr wrap="square" rtlCol="0">
            <a:spAutoFit/>
          </a:bodyPr>
          <a:lstStyle/>
          <a:p>
            <a:r>
              <a:rPr lang="en-US" b="1" dirty="0" smtClean="0">
                <a:solidFill>
                  <a:schemeClr val="accent2"/>
                </a:solidFill>
              </a:rPr>
              <a:t>=</a:t>
            </a:r>
            <a:endParaRPr lang="en-US" b="1" dirty="0">
              <a:solidFill>
                <a:schemeClr val="accent2"/>
              </a:solidFill>
            </a:endParaRPr>
          </a:p>
        </p:txBody>
      </p:sp>
      <p:sp>
        <p:nvSpPr>
          <p:cNvPr id="11" name="TextBox 10"/>
          <p:cNvSpPr txBox="1"/>
          <p:nvPr/>
        </p:nvSpPr>
        <p:spPr>
          <a:xfrm>
            <a:off x="2819400" y="3252052"/>
            <a:ext cx="5715000" cy="1200329"/>
          </a:xfrm>
          <a:prstGeom prst="rect">
            <a:avLst/>
          </a:prstGeom>
          <a:noFill/>
        </p:spPr>
        <p:txBody>
          <a:bodyPr wrap="square" rtlCol="0">
            <a:spAutoFit/>
          </a:bodyPr>
          <a:lstStyle/>
          <a:p>
            <a:r>
              <a:rPr lang="en-US" dirty="0" smtClean="0"/>
              <a:t>Triggers</a:t>
            </a:r>
          </a:p>
          <a:p>
            <a:r>
              <a:rPr lang="en-US" dirty="0"/>
              <a:t>	</a:t>
            </a:r>
            <a:r>
              <a:rPr lang="en-US" dirty="0" smtClean="0"/>
              <a:t>Change in Principal &amp; Interest</a:t>
            </a:r>
          </a:p>
          <a:p>
            <a:r>
              <a:rPr lang="en-US" dirty="0"/>
              <a:t>	</a:t>
            </a:r>
            <a:r>
              <a:rPr lang="en-US" dirty="0" smtClean="0"/>
              <a:t>Balloon Payment</a:t>
            </a:r>
          </a:p>
          <a:p>
            <a:r>
              <a:rPr lang="en-US" dirty="0"/>
              <a:t>	</a:t>
            </a:r>
            <a:r>
              <a:rPr lang="en-US" dirty="0" smtClean="0"/>
              <a:t>MI Termination</a:t>
            </a:r>
            <a:endParaRPr lang="en-US" dirty="0"/>
          </a:p>
        </p:txBody>
      </p:sp>
      <p:sp>
        <p:nvSpPr>
          <p:cNvPr id="12" name="TextBox 11"/>
          <p:cNvSpPr txBox="1"/>
          <p:nvPr/>
        </p:nvSpPr>
        <p:spPr>
          <a:xfrm>
            <a:off x="2819400" y="3272885"/>
            <a:ext cx="5715000" cy="646331"/>
          </a:xfrm>
          <a:prstGeom prst="rect">
            <a:avLst/>
          </a:prstGeom>
          <a:noFill/>
        </p:spPr>
        <p:txBody>
          <a:bodyPr wrap="square" rtlCol="0">
            <a:spAutoFit/>
          </a:bodyPr>
          <a:lstStyle/>
          <a:p>
            <a:r>
              <a:rPr lang="en-US" dirty="0" smtClean="0"/>
              <a:t>How to comply?  You have to watch out for…</a:t>
            </a:r>
          </a:p>
          <a:p>
            <a:r>
              <a:rPr lang="en-US" dirty="0"/>
              <a:t>	</a:t>
            </a:r>
          </a:p>
        </p:txBody>
      </p:sp>
      <p:sp>
        <p:nvSpPr>
          <p:cNvPr id="18" name="Rectangle 17"/>
          <p:cNvSpPr/>
          <p:nvPr/>
        </p:nvSpPr>
        <p:spPr>
          <a:xfrm>
            <a:off x="2731146" y="3908880"/>
            <a:ext cx="2450927" cy="369332"/>
          </a:xfrm>
          <a:prstGeom prst="rect">
            <a:avLst/>
          </a:prstGeom>
          <a:solidFill>
            <a:srgbClr val="FFFF00"/>
          </a:solidFill>
          <a:ln>
            <a:solidFill>
              <a:schemeClr val="accent1"/>
            </a:solidFill>
          </a:ln>
        </p:spPr>
        <p:txBody>
          <a:bodyPr wrap="none">
            <a:spAutoFit/>
          </a:bodyPr>
          <a:lstStyle/>
          <a:p>
            <a:r>
              <a:rPr lang="en-US" dirty="0"/>
              <a:t>Ignore odd days interest</a:t>
            </a:r>
          </a:p>
        </p:txBody>
      </p:sp>
      <p:sp>
        <p:nvSpPr>
          <p:cNvPr id="6" name="Rectangle 5"/>
          <p:cNvSpPr/>
          <p:nvPr/>
        </p:nvSpPr>
        <p:spPr>
          <a:xfrm>
            <a:off x="3608319" y="3819749"/>
            <a:ext cx="2675989" cy="369332"/>
          </a:xfrm>
          <a:prstGeom prst="rect">
            <a:avLst/>
          </a:prstGeom>
          <a:solidFill>
            <a:srgbClr val="FFFF00"/>
          </a:solidFill>
          <a:ln>
            <a:solidFill>
              <a:schemeClr val="accent1"/>
            </a:solidFill>
          </a:ln>
        </p:spPr>
        <p:txBody>
          <a:bodyPr wrap="none">
            <a:spAutoFit/>
          </a:bodyPr>
          <a:lstStyle/>
          <a:p>
            <a:r>
              <a:rPr lang="en-US" dirty="0"/>
              <a:t>Rounding to nearest dollar</a:t>
            </a:r>
          </a:p>
        </p:txBody>
      </p:sp>
      <p:sp>
        <p:nvSpPr>
          <p:cNvPr id="21" name="Rectangle 20"/>
          <p:cNvSpPr/>
          <p:nvPr/>
        </p:nvSpPr>
        <p:spPr>
          <a:xfrm>
            <a:off x="5876593" y="3843466"/>
            <a:ext cx="2621487" cy="369332"/>
          </a:xfrm>
          <a:prstGeom prst="rect">
            <a:avLst/>
          </a:prstGeom>
          <a:solidFill>
            <a:srgbClr val="FFFF00"/>
          </a:solidFill>
          <a:ln>
            <a:solidFill>
              <a:schemeClr val="accent1"/>
            </a:solidFill>
          </a:ln>
        </p:spPr>
        <p:txBody>
          <a:bodyPr wrap="none">
            <a:spAutoFit/>
          </a:bodyPr>
          <a:lstStyle/>
          <a:p>
            <a:r>
              <a:rPr lang="en-US" dirty="0"/>
              <a:t>Events occurring mid-year</a:t>
            </a:r>
          </a:p>
        </p:txBody>
      </p:sp>
      <p:sp>
        <p:nvSpPr>
          <p:cNvPr id="7" name="Rectangle 6"/>
          <p:cNvSpPr/>
          <p:nvPr/>
        </p:nvSpPr>
        <p:spPr>
          <a:xfrm>
            <a:off x="6279385" y="4312517"/>
            <a:ext cx="2418932" cy="369332"/>
          </a:xfrm>
          <a:prstGeom prst="rect">
            <a:avLst/>
          </a:prstGeom>
          <a:solidFill>
            <a:srgbClr val="FFFF00"/>
          </a:solidFill>
          <a:ln>
            <a:solidFill>
              <a:schemeClr val="accent1"/>
            </a:solidFill>
          </a:ln>
        </p:spPr>
        <p:txBody>
          <a:bodyPr wrap="none">
            <a:spAutoFit/>
          </a:bodyPr>
          <a:lstStyle/>
          <a:p>
            <a:r>
              <a:rPr lang="en-US" dirty="0"/>
              <a:t>Running out of columns</a:t>
            </a:r>
          </a:p>
        </p:txBody>
      </p:sp>
      <p:sp>
        <p:nvSpPr>
          <p:cNvPr id="16" name="Rectangle 15"/>
          <p:cNvSpPr/>
          <p:nvPr/>
        </p:nvSpPr>
        <p:spPr>
          <a:xfrm>
            <a:off x="6415772" y="4614813"/>
            <a:ext cx="2050048" cy="369332"/>
          </a:xfrm>
          <a:prstGeom prst="rect">
            <a:avLst/>
          </a:prstGeom>
          <a:solidFill>
            <a:srgbClr val="FFFF00"/>
          </a:solidFill>
          <a:ln>
            <a:solidFill>
              <a:schemeClr val="accent1"/>
            </a:solidFill>
          </a:ln>
        </p:spPr>
        <p:txBody>
          <a:bodyPr wrap="none">
            <a:spAutoFit/>
          </a:bodyPr>
          <a:lstStyle/>
          <a:p>
            <a:r>
              <a:rPr lang="en-US" dirty="0"/>
              <a:t>Worst case scenario</a:t>
            </a:r>
          </a:p>
        </p:txBody>
      </p:sp>
      <p:sp>
        <p:nvSpPr>
          <p:cNvPr id="8" name="Rectangle 7"/>
          <p:cNvSpPr/>
          <p:nvPr/>
        </p:nvSpPr>
        <p:spPr>
          <a:xfrm>
            <a:off x="3561532" y="4670850"/>
            <a:ext cx="2453685" cy="369332"/>
          </a:xfrm>
          <a:prstGeom prst="rect">
            <a:avLst/>
          </a:prstGeom>
          <a:solidFill>
            <a:srgbClr val="FFFF00"/>
          </a:solidFill>
          <a:ln>
            <a:solidFill>
              <a:schemeClr val="accent1"/>
            </a:solidFill>
          </a:ln>
        </p:spPr>
        <p:txBody>
          <a:bodyPr wrap="none">
            <a:spAutoFit/>
          </a:bodyPr>
          <a:lstStyle/>
          <a:p>
            <a:r>
              <a:rPr lang="en-US" dirty="0"/>
              <a:t>MI termination vs no MI</a:t>
            </a:r>
          </a:p>
        </p:txBody>
      </p:sp>
      <p:sp>
        <p:nvSpPr>
          <p:cNvPr id="19" name="Rectangle 18"/>
          <p:cNvSpPr/>
          <p:nvPr/>
        </p:nvSpPr>
        <p:spPr>
          <a:xfrm>
            <a:off x="3561532" y="4023094"/>
            <a:ext cx="4441088" cy="369332"/>
          </a:xfrm>
          <a:prstGeom prst="rect">
            <a:avLst/>
          </a:prstGeom>
          <a:solidFill>
            <a:srgbClr val="FFFF00"/>
          </a:solidFill>
          <a:ln>
            <a:solidFill>
              <a:schemeClr val="accent1"/>
            </a:solidFill>
          </a:ln>
        </p:spPr>
        <p:txBody>
          <a:bodyPr wrap="none">
            <a:spAutoFit/>
          </a:bodyPr>
          <a:lstStyle/>
          <a:p>
            <a:r>
              <a:rPr lang="en-US" dirty="0"/>
              <a:t>Consumer buy-down vs third party buy-down</a:t>
            </a:r>
          </a:p>
        </p:txBody>
      </p:sp>
      <p:sp>
        <p:nvSpPr>
          <p:cNvPr id="14" name="Rectangle 13"/>
          <p:cNvSpPr/>
          <p:nvPr/>
        </p:nvSpPr>
        <p:spPr>
          <a:xfrm>
            <a:off x="3039278" y="4164265"/>
            <a:ext cx="2062937" cy="369332"/>
          </a:xfrm>
          <a:prstGeom prst="rect">
            <a:avLst/>
          </a:prstGeom>
          <a:solidFill>
            <a:srgbClr val="FFFF00"/>
          </a:solidFill>
          <a:ln>
            <a:solidFill>
              <a:schemeClr val="accent1"/>
            </a:solidFill>
          </a:ln>
        </p:spPr>
        <p:txBody>
          <a:bodyPr wrap="none">
            <a:spAutoFit/>
          </a:bodyPr>
          <a:lstStyle/>
          <a:p>
            <a:r>
              <a:rPr lang="en-US" dirty="0"/>
              <a:t>Ranges of Payments</a:t>
            </a:r>
          </a:p>
        </p:txBody>
      </p:sp>
      <p:sp>
        <p:nvSpPr>
          <p:cNvPr id="15" name="Rectangle 14"/>
          <p:cNvSpPr/>
          <p:nvPr/>
        </p:nvSpPr>
        <p:spPr>
          <a:xfrm>
            <a:off x="2943700" y="4333700"/>
            <a:ext cx="1896994" cy="369332"/>
          </a:xfrm>
          <a:prstGeom prst="rect">
            <a:avLst/>
          </a:prstGeom>
          <a:solidFill>
            <a:srgbClr val="FFFF00"/>
          </a:solidFill>
          <a:ln>
            <a:solidFill>
              <a:schemeClr val="accent1"/>
            </a:solidFill>
          </a:ln>
        </p:spPr>
        <p:txBody>
          <a:bodyPr wrap="none">
            <a:spAutoFit/>
          </a:bodyPr>
          <a:lstStyle/>
          <a:p>
            <a:r>
              <a:rPr lang="en-US" dirty="0"/>
              <a:t>Best case scenario</a:t>
            </a:r>
          </a:p>
        </p:txBody>
      </p:sp>
      <p:sp>
        <p:nvSpPr>
          <p:cNvPr id="17" name="Rectangle 16"/>
          <p:cNvSpPr/>
          <p:nvPr/>
        </p:nvSpPr>
        <p:spPr>
          <a:xfrm>
            <a:off x="5075105" y="4284299"/>
            <a:ext cx="2125134" cy="369332"/>
          </a:xfrm>
          <a:prstGeom prst="rect">
            <a:avLst/>
          </a:prstGeom>
          <a:solidFill>
            <a:srgbClr val="FFFF00"/>
          </a:solidFill>
          <a:ln>
            <a:solidFill>
              <a:schemeClr val="accent1"/>
            </a:solidFill>
          </a:ln>
        </p:spPr>
        <p:txBody>
          <a:bodyPr wrap="none">
            <a:spAutoFit/>
          </a:bodyPr>
          <a:lstStyle/>
          <a:p>
            <a:r>
              <a:rPr lang="en-US" dirty="0"/>
              <a:t>Max MI within range</a:t>
            </a:r>
          </a:p>
        </p:txBody>
      </p:sp>
      <p:sp>
        <p:nvSpPr>
          <p:cNvPr id="20" name="Rectangle 19"/>
          <p:cNvSpPr/>
          <p:nvPr/>
        </p:nvSpPr>
        <p:spPr>
          <a:xfrm>
            <a:off x="3163698" y="4418863"/>
            <a:ext cx="2396938" cy="369332"/>
          </a:xfrm>
          <a:prstGeom prst="rect">
            <a:avLst/>
          </a:prstGeom>
          <a:solidFill>
            <a:srgbClr val="FFFF00"/>
          </a:solidFill>
          <a:ln>
            <a:solidFill>
              <a:schemeClr val="accent1"/>
            </a:solidFill>
          </a:ln>
        </p:spPr>
        <p:txBody>
          <a:bodyPr wrap="none">
            <a:spAutoFit/>
          </a:bodyPr>
          <a:lstStyle/>
          <a:p>
            <a:r>
              <a:rPr lang="en-US" dirty="0"/>
              <a:t>Only interest statement</a:t>
            </a:r>
          </a:p>
        </p:txBody>
      </p:sp>
    </p:spTree>
    <p:extLst>
      <p:ext uri="{BB962C8B-B14F-4D97-AF65-F5344CB8AC3E}">
        <p14:creationId xmlns:p14="http://schemas.microsoft.com/office/powerpoint/2010/main" val="37788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500"/>
                            </p:stCondLst>
                            <p:childTnLst>
                              <p:par>
                                <p:cTn id="35" presetID="26"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80">
                                          <p:stCondLst>
                                            <p:cond delay="0"/>
                                          </p:stCondLst>
                                        </p:cTn>
                                        <p:tgtEl>
                                          <p:spTgt spid="18"/>
                                        </p:tgtEl>
                                      </p:cBhvr>
                                    </p:animEffect>
                                    <p:anim calcmode="lin" valueType="num">
                                      <p:cBhvr>
                                        <p:cTn id="3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3" dur="26">
                                          <p:stCondLst>
                                            <p:cond delay="650"/>
                                          </p:stCondLst>
                                        </p:cTn>
                                        <p:tgtEl>
                                          <p:spTgt spid="18"/>
                                        </p:tgtEl>
                                      </p:cBhvr>
                                      <p:to x="100000" y="60000"/>
                                    </p:animScale>
                                    <p:animScale>
                                      <p:cBhvr>
                                        <p:cTn id="44" dur="166" decel="50000">
                                          <p:stCondLst>
                                            <p:cond delay="676"/>
                                          </p:stCondLst>
                                        </p:cTn>
                                        <p:tgtEl>
                                          <p:spTgt spid="18"/>
                                        </p:tgtEl>
                                      </p:cBhvr>
                                      <p:to x="100000" y="100000"/>
                                    </p:animScale>
                                    <p:animScale>
                                      <p:cBhvr>
                                        <p:cTn id="45" dur="26">
                                          <p:stCondLst>
                                            <p:cond delay="1312"/>
                                          </p:stCondLst>
                                        </p:cTn>
                                        <p:tgtEl>
                                          <p:spTgt spid="18"/>
                                        </p:tgtEl>
                                      </p:cBhvr>
                                      <p:to x="100000" y="80000"/>
                                    </p:animScale>
                                    <p:animScale>
                                      <p:cBhvr>
                                        <p:cTn id="46" dur="166" decel="50000">
                                          <p:stCondLst>
                                            <p:cond delay="1338"/>
                                          </p:stCondLst>
                                        </p:cTn>
                                        <p:tgtEl>
                                          <p:spTgt spid="18"/>
                                        </p:tgtEl>
                                      </p:cBhvr>
                                      <p:to x="100000" y="100000"/>
                                    </p:animScale>
                                    <p:animScale>
                                      <p:cBhvr>
                                        <p:cTn id="47" dur="26">
                                          <p:stCondLst>
                                            <p:cond delay="1642"/>
                                          </p:stCondLst>
                                        </p:cTn>
                                        <p:tgtEl>
                                          <p:spTgt spid="18"/>
                                        </p:tgtEl>
                                      </p:cBhvr>
                                      <p:to x="100000" y="90000"/>
                                    </p:animScale>
                                    <p:animScale>
                                      <p:cBhvr>
                                        <p:cTn id="48" dur="166" decel="50000">
                                          <p:stCondLst>
                                            <p:cond delay="1668"/>
                                          </p:stCondLst>
                                        </p:cTn>
                                        <p:tgtEl>
                                          <p:spTgt spid="18"/>
                                        </p:tgtEl>
                                      </p:cBhvr>
                                      <p:to x="100000" y="100000"/>
                                    </p:animScale>
                                    <p:animScale>
                                      <p:cBhvr>
                                        <p:cTn id="49" dur="26">
                                          <p:stCondLst>
                                            <p:cond delay="1808"/>
                                          </p:stCondLst>
                                        </p:cTn>
                                        <p:tgtEl>
                                          <p:spTgt spid="18"/>
                                        </p:tgtEl>
                                      </p:cBhvr>
                                      <p:to x="100000" y="95000"/>
                                    </p:animScale>
                                    <p:animScale>
                                      <p:cBhvr>
                                        <p:cTn id="50" dur="166" decel="50000">
                                          <p:stCondLst>
                                            <p:cond delay="1834"/>
                                          </p:stCondLst>
                                        </p:cTn>
                                        <p:tgtEl>
                                          <p:spTgt spid="18"/>
                                        </p:tgtEl>
                                      </p:cBhvr>
                                      <p:to x="100000" y="100000"/>
                                    </p:animScale>
                                  </p:childTnLst>
                                </p:cTn>
                              </p:par>
                              <p:par>
                                <p:cTn id="51" presetID="31" presetClass="entr" presetSubtype="0" fill="hold" grpId="0" nodeType="withEffect">
                                  <p:stCondLst>
                                    <p:cond delay="200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par>
                                <p:cTn id="57" presetID="26" presetClass="entr" presetSubtype="0" fill="hold" grpId="0" nodeType="withEffect">
                                  <p:stCondLst>
                                    <p:cond delay="280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80">
                                          <p:stCondLst>
                                            <p:cond delay="0"/>
                                          </p:stCondLst>
                                        </p:cTn>
                                        <p:tgtEl>
                                          <p:spTgt spid="21"/>
                                        </p:tgtEl>
                                      </p:cBhvr>
                                    </p:animEffect>
                                    <p:anim calcmode="lin" valueType="num">
                                      <p:cBhvr>
                                        <p:cTn id="6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5" dur="26">
                                          <p:stCondLst>
                                            <p:cond delay="650"/>
                                          </p:stCondLst>
                                        </p:cTn>
                                        <p:tgtEl>
                                          <p:spTgt spid="21"/>
                                        </p:tgtEl>
                                      </p:cBhvr>
                                      <p:to x="100000" y="60000"/>
                                    </p:animScale>
                                    <p:animScale>
                                      <p:cBhvr>
                                        <p:cTn id="66" dur="166" decel="50000">
                                          <p:stCondLst>
                                            <p:cond delay="676"/>
                                          </p:stCondLst>
                                        </p:cTn>
                                        <p:tgtEl>
                                          <p:spTgt spid="21"/>
                                        </p:tgtEl>
                                      </p:cBhvr>
                                      <p:to x="100000" y="100000"/>
                                    </p:animScale>
                                    <p:animScale>
                                      <p:cBhvr>
                                        <p:cTn id="67" dur="26">
                                          <p:stCondLst>
                                            <p:cond delay="1312"/>
                                          </p:stCondLst>
                                        </p:cTn>
                                        <p:tgtEl>
                                          <p:spTgt spid="21"/>
                                        </p:tgtEl>
                                      </p:cBhvr>
                                      <p:to x="100000" y="80000"/>
                                    </p:animScale>
                                    <p:animScale>
                                      <p:cBhvr>
                                        <p:cTn id="68" dur="166" decel="50000">
                                          <p:stCondLst>
                                            <p:cond delay="1338"/>
                                          </p:stCondLst>
                                        </p:cTn>
                                        <p:tgtEl>
                                          <p:spTgt spid="21"/>
                                        </p:tgtEl>
                                      </p:cBhvr>
                                      <p:to x="100000" y="100000"/>
                                    </p:animScale>
                                    <p:animScale>
                                      <p:cBhvr>
                                        <p:cTn id="69" dur="26">
                                          <p:stCondLst>
                                            <p:cond delay="1642"/>
                                          </p:stCondLst>
                                        </p:cTn>
                                        <p:tgtEl>
                                          <p:spTgt spid="21"/>
                                        </p:tgtEl>
                                      </p:cBhvr>
                                      <p:to x="100000" y="90000"/>
                                    </p:animScale>
                                    <p:animScale>
                                      <p:cBhvr>
                                        <p:cTn id="70" dur="166" decel="50000">
                                          <p:stCondLst>
                                            <p:cond delay="1668"/>
                                          </p:stCondLst>
                                        </p:cTn>
                                        <p:tgtEl>
                                          <p:spTgt spid="21"/>
                                        </p:tgtEl>
                                      </p:cBhvr>
                                      <p:to x="100000" y="100000"/>
                                    </p:animScale>
                                    <p:animScale>
                                      <p:cBhvr>
                                        <p:cTn id="71" dur="26">
                                          <p:stCondLst>
                                            <p:cond delay="1808"/>
                                          </p:stCondLst>
                                        </p:cTn>
                                        <p:tgtEl>
                                          <p:spTgt spid="21"/>
                                        </p:tgtEl>
                                      </p:cBhvr>
                                      <p:to x="100000" y="95000"/>
                                    </p:animScale>
                                    <p:animScale>
                                      <p:cBhvr>
                                        <p:cTn id="72" dur="166" decel="50000">
                                          <p:stCondLst>
                                            <p:cond delay="1834"/>
                                          </p:stCondLst>
                                        </p:cTn>
                                        <p:tgtEl>
                                          <p:spTgt spid="21"/>
                                        </p:tgtEl>
                                      </p:cBhvr>
                                      <p:to x="100000" y="100000"/>
                                    </p:animScale>
                                  </p:childTnLst>
                                </p:cTn>
                              </p:par>
                              <p:par>
                                <p:cTn id="73" presetID="26" presetClass="entr" presetSubtype="0" fill="hold" grpId="0" nodeType="withEffect">
                                  <p:stCondLst>
                                    <p:cond delay="400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80">
                                          <p:stCondLst>
                                            <p:cond delay="0"/>
                                          </p:stCondLst>
                                        </p:cTn>
                                        <p:tgtEl>
                                          <p:spTgt spid="7"/>
                                        </p:tgtEl>
                                      </p:cBhvr>
                                    </p:animEffect>
                                    <p:anim calcmode="lin" valueType="num">
                                      <p:cBhvr>
                                        <p:cTn id="7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1" dur="26">
                                          <p:stCondLst>
                                            <p:cond delay="650"/>
                                          </p:stCondLst>
                                        </p:cTn>
                                        <p:tgtEl>
                                          <p:spTgt spid="7"/>
                                        </p:tgtEl>
                                      </p:cBhvr>
                                      <p:to x="100000" y="60000"/>
                                    </p:animScale>
                                    <p:animScale>
                                      <p:cBhvr>
                                        <p:cTn id="82" dur="166" decel="50000">
                                          <p:stCondLst>
                                            <p:cond delay="676"/>
                                          </p:stCondLst>
                                        </p:cTn>
                                        <p:tgtEl>
                                          <p:spTgt spid="7"/>
                                        </p:tgtEl>
                                      </p:cBhvr>
                                      <p:to x="100000" y="100000"/>
                                    </p:animScale>
                                    <p:animScale>
                                      <p:cBhvr>
                                        <p:cTn id="83" dur="26">
                                          <p:stCondLst>
                                            <p:cond delay="1312"/>
                                          </p:stCondLst>
                                        </p:cTn>
                                        <p:tgtEl>
                                          <p:spTgt spid="7"/>
                                        </p:tgtEl>
                                      </p:cBhvr>
                                      <p:to x="100000" y="80000"/>
                                    </p:animScale>
                                    <p:animScale>
                                      <p:cBhvr>
                                        <p:cTn id="84" dur="166" decel="50000">
                                          <p:stCondLst>
                                            <p:cond delay="1338"/>
                                          </p:stCondLst>
                                        </p:cTn>
                                        <p:tgtEl>
                                          <p:spTgt spid="7"/>
                                        </p:tgtEl>
                                      </p:cBhvr>
                                      <p:to x="100000" y="100000"/>
                                    </p:animScale>
                                    <p:animScale>
                                      <p:cBhvr>
                                        <p:cTn id="85" dur="26">
                                          <p:stCondLst>
                                            <p:cond delay="1642"/>
                                          </p:stCondLst>
                                        </p:cTn>
                                        <p:tgtEl>
                                          <p:spTgt spid="7"/>
                                        </p:tgtEl>
                                      </p:cBhvr>
                                      <p:to x="100000" y="90000"/>
                                    </p:animScale>
                                    <p:animScale>
                                      <p:cBhvr>
                                        <p:cTn id="86" dur="166" decel="50000">
                                          <p:stCondLst>
                                            <p:cond delay="1668"/>
                                          </p:stCondLst>
                                        </p:cTn>
                                        <p:tgtEl>
                                          <p:spTgt spid="7"/>
                                        </p:tgtEl>
                                      </p:cBhvr>
                                      <p:to x="100000" y="100000"/>
                                    </p:animScale>
                                    <p:animScale>
                                      <p:cBhvr>
                                        <p:cTn id="87" dur="26">
                                          <p:stCondLst>
                                            <p:cond delay="1808"/>
                                          </p:stCondLst>
                                        </p:cTn>
                                        <p:tgtEl>
                                          <p:spTgt spid="7"/>
                                        </p:tgtEl>
                                      </p:cBhvr>
                                      <p:to x="100000" y="95000"/>
                                    </p:animScale>
                                    <p:animScale>
                                      <p:cBhvr>
                                        <p:cTn id="88" dur="166" decel="50000">
                                          <p:stCondLst>
                                            <p:cond delay="1834"/>
                                          </p:stCondLst>
                                        </p:cTn>
                                        <p:tgtEl>
                                          <p:spTgt spid="7"/>
                                        </p:tgtEl>
                                      </p:cBhvr>
                                      <p:to x="100000" y="100000"/>
                                    </p:animScale>
                                  </p:childTnLst>
                                </p:cTn>
                              </p:par>
                              <p:par>
                                <p:cTn id="89" presetID="6" presetClass="entr" presetSubtype="32" fill="hold" grpId="0" nodeType="withEffect">
                                  <p:stCondLst>
                                    <p:cond delay="4500"/>
                                  </p:stCondLst>
                                  <p:childTnLst>
                                    <p:set>
                                      <p:cBhvr>
                                        <p:cTn id="90" dur="1" fill="hold">
                                          <p:stCondLst>
                                            <p:cond delay="0"/>
                                          </p:stCondLst>
                                        </p:cTn>
                                        <p:tgtEl>
                                          <p:spTgt spid="16"/>
                                        </p:tgtEl>
                                        <p:attrNameLst>
                                          <p:attrName>style.visibility</p:attrName>
                                        </p:attrNameLst>
                                      </p:cBhvr>
                                      <p:to>
                                        <p:strVal val="visible"/>
                                      </p:to>
                                    </p:set>
                                    <p:animEffect transition="in" filter="circle(out)">
                                      <p:cBhvr>
                                        <p:cTn id="91" dur="2000"/>
                                        <p:tgtEl>
                                          <p:spTgt spid="16"/>
                                        </p:tgtEl>
                                      </p:cBhvr>
                                    </p:animEffect>
                                  </p:childTnLst>
                                </p:cTn>
                              </p:par>
                              <p:par>
                                <p:cTn id="92" presetID="22" presetClass="entr" presetSubtype="4" fill="hold" grpId="0" nodeType="withEffect">
                                  <p:stCondLst>
                                    <p:cond delay="6500"/>
                                  </p:stCondLst>
                                  <p:childTnLst>
                                    <p:set>
                                      <p:cBhvr>
                                        <p:cTn id="93" dur="1" fill="hold">
                                          <p:stCondLst>
                                            <p:cond delay="0"/>
                                          </p:stCondLst>
                                        </p:cTn>
                                        <p:tgtEl>
                                          <p:spTgt spid="8"/>
                                        </p:tgtEl>
                                        <p:attrNameLst>
                                          <p:attrName>style.visibility</p:attrName>
                                        </p:attrNameLst>
                                      </p:cBhvr>
                                      <p:to>
                                        <p:strVal val="visible"/>
                                      </p:to>
                                    </p:set>
                                    <p:animEffect transition="in" filter="wipe(down)">
                                      <p:cBhvr>
                                        <p:cTn id="94" dur="500"/>
                                        <p:tgtEl>
                                          <p:spTgt spid="8"/>
                                        </p:tgtEl>
                                      </p:cBhvr>
                                    </p:animEffect>
                                  </p:childTnLst>
                                </p:cTn>
                              </p:par>
                              <p:par>
                                <p:cTn id="95" presetID="2" presetClass="entr" presetSubtype="4" fill="hold" grpId="0" nodeType="withEffect">
                                  <p:stCondLst>
                                    <p:cond delay="74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par>
                                <p:cTn id="99" presetID="26" presetClass="entr" presetSubtype="0" fill="hold" grpId="0" nodeType="withEffect">
                                  <p:stCondLst>
                                    <p:cond delay="850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80">
                                          <p:stCondLst>
                                            <p:cond delay="0"/>
                                          </p:stCondLst>
                                        </p:cTn>
                                        <p:tgtEl>
                                          <p:spTgt spid="14"/>
                                        </p:tgtEl>
                                      </p:cBhvr>
                                    </p:animEffect>
                                    <p:anim calcmode="lin" valueType="num">
                                      <p:cBhvr>
                                        <p:cTn id="10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7" dur="26">
                                          <p:stCondLst>
                                            <p:cond delay="650"/>
                                          </p:stCondLst>
                                        </p:cTn>
                                        <p:tgtEl>
                                          <p:spTgt spid="14"/>
                                        </p:tgtEl>
                                      </p:cBhvr>
                                      <p:to x="100000" y="60000"/>
                                    </p:animScale>
                                    <p:animScale>
                                      <p:cBhvr>
                                        <p:cTn id="108" dur="166" decel="50000">
                                          <p:stCondLst>
                                            <p:cond delay="676"/>
                                          </p:stCondLst>
                                        </p:cTn>
                                        <p:tgtEl>
                                          <p:spTgt spid="14"/>
                                        </p:tgtEl>
                                      </p:cBhvr>
                                      <p:to x="100000" y="100000"/>
                                    </p:animScale>
                                    <p:animScale>
                                      <p:cBhvr>
                                        <p:cTn id="109" dur="26">
                                          <p:stCondLst>
                                            <p:cond delay="1312"/>
                                          </p:stCondLst>
                                        </p:cTn>
                                        <p:tgtEl>
                                          <p:spTgt spid="14"/>
                                        </p:tgtEl>
                                      </p:cBhvr>
                                      <p:to x="100000" y="80000"/>
                                    </p:animScale>
                                    <p:animScale>
                                      <p:cBhvr>
                                        <p:cTn id="110" dur="166" decel="50000">
                                          <p:stCondLst>
                                            <p:cond delay="1338"/>
                                          </p:stCondLst>
                                        </p:cTn>
                                        <p:tgtEl>
                                          <p:spTgt spid="14"/>
                                        </p:tgtEl>
                                      </p:cBhvr>
                                      <p:to x="100000" y="100000"/>
                                    </p:animScale>
                                    <p:animScale>
                                      <p:cBhvr>
                                        <p:cTn id="111" dur="26">
                                          <p:stCondLst>
                                            <p:cond delay="1642"/>
                                          </p:stCondLst>
                                        </p:cTn>
                                        <p:tgtEl>
                                          <p:spTgt spid="14"/>
                                        </p:tgtEl>
                                      </p:cBhvr>
                                      <p:to x="100000" y="90000"/>
                                    </p:animScale>
                                    <p:animScale>
                                      <p:cBhvr>
                                        <p:cTn id="112" dur="166" decel="50000">
                                          <p:stCondLst>
                                            <p:cond delay="1668"/>
                                          </p:stCondLst>
                                        </p:cTn>
                                        <p:tgtEl>
                                          <p:spTgt spid="14"/>
                                        </p:tgtEl>
                                      </p:cBhvr>
                                      <p:to x="100000" y="100000"/>
                                    </p:animScale>
                                    <p:animScale>
                                      <p:cBhvr>
                                        <p:cTn id="113" dur="26">
                                          <p:stCondLst>
                                            <p:cond delay="1808"/>
                                          </p:stCondLst>
                                        </p:cTn>
                                        <p:tgtEl>
                                          <p:spTgt spid="14"/>
                                        </p:tgtEl>
                                      </p:cBhvr>
                                      <p:to x="100000" y="95000"/>
                                    </p:animScale>
                                    <p:animScale>
                                      <p:cBhvr>
                                        <p:cTn id="114" dur="166" decel="50000">
                                          <p:stCondLst>
                                            <p:cond delay="1834"/>
                                          </p:stCondLst>
                                        </p:cTn>
                                        <p:tgtEl>
                                          <p:spTgt spid="14"/>
                                        </p:tgtEl>
                                      </p:cBhvr>
                                      <p:to x="100000" y="100000"/>
                                    </p:animScale>
                                  </p:childTnLst>
                                </p:cTn>
                              </p:par>
                              <p:par>
                                <p:cTn id="115" presetID="26" presetClass="entr" presetSubtype="0" fill="hold" grpId="0" nodeType="withEffect">
                                  <p:stCondLst>
                                    <p:cond delay="11000"/>
                                  </p:stCondLst>
                                  <p:childTnLst>
                                    <p:set>
                                      <p:cBhvr>
                                        <p:cTn id="116" dur="1" fill="hold">
                                          <p:stCondLst>
                                            <p:cond delay="0"/>
                                          </p:stCondLst>
                                        </p:cTn>
                                        <p:tgtEl>
                                          <p:spTgt spid="15"/>
                                        </p:tgtEl>
                                        <p:attrNameLst>
                                          <p:attrName>style.visibility</p:attrName>
                                        </p:attrNameLst>
                                      </p:cBhvr>
                                      <p:to>
                                        <p:strVal val="visible"/>
                                      </p:to>
                                    </p:set>
                                    <p:animEffect transition="in" filter="wipe(down)">
                                      <p:cBhvr>
                                        <p:cTn id="117" dur="580">
                                          <p:stCondLst>
                                            <p:cond delay="0"/>
                                          </p:stCondLst>
                                        </p:cTn>
                                        <p:tgtEl>
                                          <p:spTgt spid="15"/>
                                        </p:tgtEl>
                                      </p:cBhvr>
                                    </p:animEffect>
                                    <p:anim calcmode="lin" valueType="num">
                                      <p:cBhvr>
                                        <p:cTn id="1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3" dur="26">
                                          <p:stCondLst>
                                            <p:cond delay="650"/>
                                          </p:stCondLst>
                                        </p:cTn>
                                        <p:tgtEl>
                                          <p:spTgt spid="15"/>
                                        </p:tgtEl>
                                      </p:cBhvr>
                                      <p:to x="100000" y="60000"/>
                                    </p:animScale>
                                    <p:animScale>
                                      <p:cBhvr>
                                        <p:cTn id="124" dur="166" decel="50000">
                                          <p:stCondLst>
                                            <p:cond delay="676"/>
                                          </p:stCondLst>
                                        </p:cTn>
                                        <p:tgtEl>
                                          <p:spTgt spid="15"/>
                                        </p:tgtEl>
                                      </p:cBhvr>
                                      <p:to x="100000" y="100000"/>
                                    </p:animScale>
                                    <p:animScale>
                                      <p:cBhvr>
                                        <p:cTn id="125" dur="26">
                                          <p:stCondLst>
                                            <p:cond delay="1312"/>
                                          </p:stCondLst>
                                        </p:cTn>
                                        <p:tgtEl>
                                          <p:spTgt spid="15"/>
                                        </p:tgtEl>
                                      </p:cBhvr>
                                      <p:to x="100000" y="80000"/>
                                    </p:animScale>
                                    <p:animScale>
                                      <p:cBhvr>
                                        <p:cTn id="126" dur="166" decel="50000">
                                          <p:stCondLst>
                                            <p:cond delay="1338"/>
                                          </p:stCondLst>
                                        </p:cTn>
                                        <p:tgtEl>
                                          <p:spTgt spid="15"/>
                                        </p:tgtEl>
                                      </p:cBhvr>
                                      <p:to x="100000" y="100000"/>
                                    </p:animScale>
                                    <p:animScale>
                                      <p:cBhvr>
                                        <p:cTn id="127" dur="26">
                                          <p:stCondLst>
                                            <p:cond delay="1642"/>
                                          </p:stCondLst>
                                        </p:cTn>
                                        <p:tgtEl>
                                          <p:spTgt spid="15"/>
                                        </p:tgtEl>
                                      </p:cBhvr>
                                      <p:to x="100000" y="90000"/>
                                    </p:animScale>
                                    <p:animScale>
                                      <p:cBhvr>
                                        <p:cTn id="128" dur="166" decel="50000">
                                          <p:stCondLst>
                                            <p:cond delay="1668"/>
                                          </p:stCondLst>
                                        </p:cTn>
                                        <p:tgtEl>
                                          <p:spTgt spid="15"/>
                                        </p:tgtEl>
                                      </p:cBhvr>
                                      <p:to x="100000" y="100000"/>
                                    </p:animScale>
                                    <p:animScale>
                                      <p:cBhvr>
                                        <p:cTn id="129" dur="26">
                                          <p:stCondLst>
                                            <p:cond delay="1808"/>
                                          </p:stCondLst>
                                        </p:cTn>
                                        <p:tgtEl>
                                          <p:spTgt spid="15"/>
                                        </p:tgtEl>
                                      </p:cBhvr>
                                      <p:to x="100000" y="95000"/>
                                    </p:animScale>
                                    <p:animScale>
                                      <p:cBhvr>
                                        <p:cTn id="130" dur="166" decel="50000">
                                          <p:stCondLst>
                                            <p:cond delay="1834"/>
                                          </p:stCondLst>
                                        </p:cTn>
                                        <p:tgtEl>
                                          <p:spTgt spid="15"/>
                                        </p:tgtEl>
                                      </p:cBhvr>
                                      <p:to x="100000" y="100000"/>
                                    </p:animScale>
                                  </p:childTnLst>
                                </p:cTn>
                              </p:par>
                              <p:par>
                                <p:cTn id="131" presetID="26" presetClass="entr" presetSubtype="0" fill="hold" grpId="0" nodeType="withEffect">
                                  <p:stCondLst>
                                    <p:cond delay="13300"/>
                                  </p:stCondLst>
                                  <p:childTnLst>
                                    <p:set>
                                      <p:cBhvr>
                                        <p:cTn id="132" dur="1" fill="hold">
                                          <p:stCondLst>
                                            <p:cond delay="0"/>
                                          </p:stCondLst>
                                        </p:cTn>
                                        <p:tgtEl>
                                          <p:spTgt spid="17"/>
                                        </p:tgtEl>
                                        <p:attrNameLst>
                                          <p:attrName>style.visibility</p:attrName>
                                        </p:attrNameLst>
                                      </p:cBhvr>
                                      <p:to>
                                        <p:strVal val="visible"/>
                                      </p:to>
                                    </p:set>
                                    <p:animEffect transition="in" filter="wipe(down)">
                                      <p:cBhvr>
                                        <p:cTn id="133" dur="580">
                                          <p:stCondLst>
                                            <p:cond delay="0"/>
                                          </p:stCondLst>
                                        </p:cTn>
                                        <p:tgtEl>
                                          <p:spTgt spid="17"/>
                                        </p:tgtEl>
                                      </p:cBhvr>
                                    </p:animEffect>
                                    <p:anim calcmode="lin" valueType="num">
                                      <p:cBhvr>
                                        <p:cTn id="13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9" dur="26">
                                          <p:stCondLst>
                                            <p:cond delay="650"/>
                                          </p:stCondLst>
                                        </p:cTn>
                                        <p:tgtEl>
                                          <p:spTgt spid="17"/>
                                        </p:tgtEl>
                                      </p:cBhvr>
                                      <p:to x="100000" y="60000"/>
                                    </p:animScale>
                                    <p:animScale>
                                      <p:cBhvr>
                                        <p:cTn id="140" dur="166" decel="50000">
                                          <p:stCondLst>
                                            <p:cond delay="676"/>
                                          </p:stCondLst>
                                        </p:cTn>
                                        <p:tgtEl>
                                          <p:spTgt spid="17"/>
                                        </p:tgtEl>
                                      </p:cBhvr>
                                      <p:to x="100000" y="100000"/>
                                    </p:animScale>
                                    <p:animScale>
                                      <p:cBhvr>
                                        <p:cTn id="141" dur="26">
                                          <p:stCondLst>
                                            <p:cond delay="1312"/>
                                          </p:stCondLst>
                                        </p:cTn>
                                        <p:tgtEl>
                                          <p:spTgt spid="17"/>
                                        </p:tgtEl>
                                      </p:cBhvr>
                                      <p:to x="100000" y="80000"/>
                                    </p:animScale>
                                    <p:animScale>
                                      <p:cBhvr>
                                        <p:cTn id="142" dur="166" decel="50000">
                                          <p:stCondLst>
                                            <p:cond delay="1338"/>
                                          </p:stCondLst>
                                        </p:cTn>
                                        <p:tgtEl>
                                          <p:spTgt spid="17"/>
                                        </p:tgtEl>
                                      </p:cBhvr>
                                      <p:to x="100000" y="100000"/>
                                    </p:animScale>
                                    <p:animScale>
                                      <p:cBhvr>
                                        <p:cTn id="143" dur="26">
                                          <p:stCondLst>
                                            <p:cond delay="1642"/>
                                          </p:stCondLst>
                                        </p:cTn>
                                        <p:tgtEl>
                                          <p:spTgt spid="17"/>
                                        </p:tgtEl>
                                      </p:cBhvr>
                                      <p:to x="100000" y="90000"/>
                                    </p:animScale>
                                    <p:animScale>
                                      <p:cBhvr>
                                        <p:cTn id="144" dur="166" decel="50000">
                                          <p:stCondLst>
                                            <p:cond delay="1668"/>
                                          </p:stCondLst>
                                        </p:cTn>
                                        <p:tgtEl>
                                          <p:spTgt spid="17"/>
                                        </p:tgtEl>
                                      </p:cBhvr>
                                      <p:to x="100000" y="100000"/>
                                    </p:animScale>
                                    <p:animScale>
                                      <p:cBhvr>
                                        <p:cTn id="145" dur="26">
                                          <p:stCondLst>
                                            <p:cond delay="1808"/>
                                          </p:stCondLst>
                                        </p:cTn>
                                        <p:tgtEl>
                                          <p:spTgt spid="17"/>
                                        </p:tgtEl>
                                      </p:cBhvr>
                                      <p:to x="100000" y="95000"/>
                                    </p:animScale>
                                    <p:animScale>
                                      <p:cBhvr>
                                        <p:cTn id="146" dur="166" decel="50000">
                                          <p:stCondLst>
                                            <p:cond delay="1834"/>
                                          </p:stCondLst>
                                        </p:cTn>
                                        <p:tgtEl>
                                          <p:spTgt spid="17"/>
                                        </p:tgtEl>
                                      </p:cBhvr>
                                      <p:to x="100000" y="100000"/>
                                    </p:animScale>
                                  </p:childTnLst>
                                </p:cTn>
                              </p:par>
                              <p:par>
                                <p:cTn id="147" presetID="31" presetClass="entr" presetSubtype="0" fill="hold" grpId="0" nodeType="withEffect">
                                  <p:stCondLst>
                                    <p:cond delay="1560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000" fill="hold"/>
                                        <p:tgtEl>
                                          <p:spTgt spid="20"/>
                                        </p:tgtEl>
                                        <p:attrNameLst>
                                          <p:attrName>ppt_w</p:attrName>
                                        </p:attrNameLst>
                                      </p:cBhvr>
                                      <p:tavLst>
                                        <p:tav tm="0">
                                          <p:val>
                                            <p:fltVal val="0"/>
                                          </p:val>
                                        </p:tav>
                                        <p:tav tm="100000">
                                          <p:val>
                                            <p:strVal val="#ppt_w"/>
                                          </p:val>
                                        </p:tav>
                                      </p:tavLst>
                                    </p:anim>
                                    <p:anim calcmode="lin" valueType="num">
                                      <p:cBhvr>
                                        <p:cTn id="150" dur="1000" fill="hold"/>
                                        <p:tgtEl>
                                          <p:spTgt spid="20"/>
                                        </p:tgtEl>
                                        <p:attrNameLst>
                                          <p:attrName>ppt_h</p:attrName>
                                        </p:attrNameLst>
                                      </p:cBhvr>
                                      <p:tavLst>
                                        <p:tav tm="0">
                                          <p:val>
                                            <p:fltVal val="0"/>
                                          </p:val>
                                        </p:tav>
                                        <p:tav tm="100000">
                                          <p:val>
                                            <p:strVal val="#ppt_h"/>
                                          </p:val>
                                        </p:tav>
                                      </p:tavLst>
                                    </p:anim>
                                    <p:anim calcmode="lin" valueType="num">
                                      <p:cBhvr>
                                        <p:cTn id="151" dur="1000" fill="hold"/>
                                        <p:tgtEl>
                                          <p:spTgt spid="20"/>
                                        </p:tgtEl>
                                        <p:attrNameLst>
                                          <p:attrName>style.rotation</p:attrName>
                                        </p:attrNameLst>
                                      </p:cBhvr>
                                      <p:tavLst>
                                        <p:tav tm="0">
                                          <p:val>
                                            <p:fltVal val="90"/>
                                          </p:val>
                                        </p:tav>
                                        <p:tav tm="100000">
                                          <p:val>
                                            <p:fltVal val="0"/>
                                          </p:val>
                                        </p:tav>
                                      </p:tavLst>
                                    </p:anim>
                                    <p:animEffect transition="in" filter="fade">
                                      <p:cBhvr>
                                        <p:cTn id="1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1" grpId="1"/>
      <p:bldP spid="12" grpId="0"/>
      <p:bldP spid="12" grpId="1"/>
      <p:bldP spid="18" grpId="0" animBg="1"/>
      <p:bldP spid="6" grpId="0" animBg="1"/>
      <p:bldP spid="21" grpId="0" animBg="1"/>
      <p:bldP spid="7" grpId="0" animBg="1"/>
      <p:bldP spid="16" grpId="0" animBg="1"/>
      <p:bldP spid="8" grpId="0" animBg="1"/>
      <p:bldP spid="19" grpId="0" animBg="1"/>
      <p:bldP spid="14" grpId="0" animBg="1"/>
      <p:bldP spid="15"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Projected Payments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6" name="Picture 5"/>
          <p:cNvPicPr>
            <a:picLocks noChangeAspect="1"/>
          </p:cNvPicPr>
          <p:nvPr/>
        </p:nvPicPr>
        <p:blipFill>
          <a:blip r:embed="rId5"/>
          <a:stretch>
            <a:fillRect/>
          </a:stretch>
        </p:blipFill>
        <p:spPr>
          <a:xfrm>
            <a:off x="287294" y="3429000"/>
            <a:ext cx="8628106" cy="2554872"/>
          </a:xfrm>
          <a:prstGeom prst="rect">
            <a:avLst/>
          </a:prstGeom>
        </p:spPr>
      </p:pic>
      <p:sp>
        <p:nvSpPr>
          <p:cNvPr id="7" name="TextBox 6"/>
          <p:cNvSpPr txBox="1"/>
          <p:nvPr/>
        </p:nvSpPr>
        <p:spPr>
          <a:xfrm>
            <a:off x="3626066" y="2584082"/>
            <a:ext cx="2666114" cy="369332"/>
          </a:xfrm>
          <a:prstGeom prst="rect">
            <a:avLst/>
          </a:prstGeom>
          <a:noFill/>
        </p:spPr>
        <p:txBody>
          <a:bodyPr wrap="none" rtlCol="0">
            <a:spAutoFit/>
          </a:bodyPr>
          <a:lstStyle/>
          <a:p>
            <a:r>
              <a:rPr lang="en-US" dirty="0" smtClean="0"/>
              <a:t>30 Year Fixed Rate - No MI</a:t>
            </a:r>
            <a:endParaRPr lang="en-US" dirty="0"/>
          </a:p>
        </p:txBody>
      </p:sp>
    </p:spTree>
    <p:extLst>
      <p:ext uri="{BB962C8B-B14F-4D97-AF65-F5344CB8AC3E}">
        <p14:creationId xmlns:p14="http://schemas.microsoft.com/office/powerpoint/2010/main" val="271847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Projected Payments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7" name="TextBox 6"/>
          <p:cNvSpPr txBox="1"/>
          <p:nvPr/>
        </p:nvSpPr>
        <p:spPr>
          <a:xfrm>
            <a:off x="3626066" y="2584082"/>
            <a:ext cx="2507418" cy="369332"/>
          </a:xfrm>
          <a:prstGeom prst="rect">
            <a:avLst/>
          </a:prstGeom>
          <a:noFill/>
        </p:spPr>
        <p:txBody>
          <a:bodyPr wrap="none" rtlCol="0">
            <a:spAutoFit/>
          </a:bodyPr>
          <a:lstStyle/>
          <a:p>
            <a:r>
              <a:rPr lang="en-US" dirty="0" smtClean="0"/>
              <a:t>30 Year Fixed Rate w/ MI</a:t>
            </a:r>
            <a:endParaRPr lang="en-US" dirty="0"/>
          </a:p>
        </p:txBody>
      </p:sp>
      <p:pic>
        <p:nvPicPr>
          <p:cNvPr id="5" name="Picture 4"/>
          <p:cNvPicPr>
            <a:picLocks noChangeAspect="1"/>
          </p:cNvPicPr>
          <p:nvPr/>
        </p:nvPicPr>
        <p:blipFill>
          <a:blip r:embed="rId5"/>
          <a:stretch>
            <a:fillRect/>
          </a:stretch>
        </p:blipFill>
        <p:spPr>
          <a:xfrm>
            <a:off x="404812" y="3352800"/>
            <a:ext cx="8334375" cy="2466975"/>
          </a:xfrm>
          <a:prstGeom prst="rect">
            <a:avLst/>
          </a:prstGeom>
        </p:spPr>
      </p:pic>
    </p:spTree>
    <p:extLst>
      <p:ext uri="{BB962C8B-B14F-4D97-AF65-F5344CB8AC3E}">
        <p14:creationId xmlns:p14="http://schemas.microsoft.com/office/powerpoint/2010/main" val="3160614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Projected Payments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7" name="TextBox 6"/>
          <p:cNvSpPr txBox="1"/>
          <p:nvPr/>
        </p:nvSpPr>
        <p:spPr>
          <a:xfrm>
            <a:off x="3626066" y="2584082"/>
            <a:ext cx="2558201" cy="369332"/>
          </a:xfrm>
          <a:prstGeom prst="rect">
            <a:avLst/>
          </a:prstGeom>
          <a:noFill/>
        </p:spPr>
        <p:txBody>
          <a:bodyPr wrap="none" rtlCol="0">
            <a:spAutoFit/>
          </a:bodyPr>
          <a:lstStyle/>
          <a:p>
            <a:r>
              <a:rPr lang="en-US" dirty="0" smtClean="0"/>
              <a:t>30 Year 5/1 ARM – No MI</a:t>
            </a:r>
            <a:endParaRPr lang="en-US" dirty="0"/>
          </a:p>
        </p:txBody>
      </p:sp>
      <p:pic>
        <p:nvPicPr>
          <p:cNvPr id="3" name="Picture 2"/>
          <p:cNvPicPr>
            <a:picLocks noChangeAspect="1"/>
          </p:cNvPicPr>
          <p:nvPr/>
        </p:nvPicPr>
        <p:blipFill>
          <a:blip r:embed="rId5"/>
          <a:stretch>
            <a:fillRect/>
          </a:stretch>
        </p:blipFill>
        <p:spPr>
          <a:xfrm>
            <a:off x="304800" y="3352800"/>
            <a:ext cx="8502758" cy="2514600"/>
          </a:xfrm>
          <a:prstGeom prst="rect">
            <a:avLst/>
          </a:prstGeom>
        </p:spPr>
      </p:pic>
    </p:spTree>
    <p:extLst>
      <p:ext uri="{BB962C8B-B14F-4D97-AF65-F5344CB8AC3E}">
        <p14:creationId xmlns:p14="http://schemas.microsoft.com/office/powerpoint/2010/main" val="458470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Projected Payments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7" name="TextBox 6"/>
          <p:cNvSpPr txBox="1"/>
          <p:nvPr/>
        </p:nvSpPr>
        <p:spPr>
          <a:xfrm>
            <a:off x="3626066" y="2584082"/>
            <a:ext cx="2756973" cy="369332"/>
          </a:xfrm>
          <a:prstGeom prst="rect">
            <a:avLst/>
          </a:prstGeom>
          <a:noFill/>
        </p:spPr>
        <p:txBody>
          <a:bodyPr wrap="none" rtlCol="0">
            <a:spAutoFit/>
          </a:bodyPr>
          <a:lstStyle/>
          <a:p>
            <a:r>
              <a:rPr lang="en-US" dirty="0" smtClean="0"/>
              <a:t>15 Year Balloon ARM w/ MI</a:t>
            </a:r>
            <a:endParaRPr lang="en-US" dirty="0"/>
          </a:p>
        </p:txBody>
      </p:sp>
      <p:pic>
        <p:nvPicPr>
          <p:cNvPr id="5" name="Picture 4"/>
          <p:cNvPicPr>
            <a:picLocks noChangeAspect="1"/>
          </p:cNvPicPr>
          <p:nvPr/>
        </p:nvPicPr>
        <p:blipFill>
          <a:blip r:embed="rId5"/>
          <a:stretch>
            <a:fillRect/>
          </a:stretch>
        </p:blipFill>
        <p:spPr>
          <a:xfrm>
            <a:off x="343864" y="3276600"/>
            <a:ext cx="8456271" cy="2514600"/>
          </a:xfrm>
          <a:prstGeom prst="rect">
            <a:avLst/>
          </a:prstGeom>
        </p:spPr>
      </p:pic>
    </p:spTree>
    <p:extLst>
      <p:ext uri="{BB962C8B-B14F-4D97-AF65-F5344CB8AC3E}">
        <p14:creationId xmlns:p14="http://schemas.microsoft.com/office/powerpoint/2010/main" val="3251068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Bottom Pg1</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6" name="Picture 5"/>
          <p:cNvPicPr>
            <a:picLocks noChangeAspect="1"/>
          </p:cNvPicPr>
          <p:nvPr/>
        </p:nvPicPr>
        <p:blipFill>
          <a:blip r:embed="rId5"/>
          <a:stretch>
            <a:fillRect/>
          </a:stretch>
        </p:blipFill>
        <p:spPr>
          <a:xfrm>
            <a:off x="231149" y="2819400"/>
            <a:ext cx="8684251" cy="2949575"/>
          </a:xfrm>
          <a:prstGeom prst="rect">
            <a:avLst/>
          </a:prstGeom>
        </p:spPr>
      </p:pic>
      <p:pic>
        <p:nvPicPr>
          <p:cNvPr id="8" name="Picture 7"/>
          <p:cNvPicPr>
            <a:picLocks noChangeAspect="1"/>
          </p:cNvPicPr>
          <p:nvPr/>
        </p:nvPicPr>
        <p:blipFill>
          <a:blip r:embed="rId6"/>
          <a:stretch>
            <a:fillRect/>
          </a:stretch>
        </p:blipFill>
        <p:spPr>
          <a:xfrm>
            <a:off x="231149" y="2819400"/>
            <a:ext cx="8684251" cy="2949575"/>
          </a:xfrm>
          <a:prstGeom prst="rect">
            <a:avLst/>
          </a:prstGeom>
        </p:spPr>
      </p:pic>
    </p:spTree>
    <p:extLst>
      <p:ext uri="{BB962C8B-B14F-4D97-AF65-F5344CB8AC3E}">
        <p14:creationId xmlns:p14="http://schemas.microsoft.com/office/powerpoint/2010/main" val="35432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772189"/>
          </a:xfrm>
        </p:spPr>
        <p:txBody>
          <a:bodyPr/>
          <a:lstStyle/>
          <a:p>
            <a:r>
              <a:rPr lang="en-US" dirty="0" smtClean="0">
                <a:solidFill>
                  <a:srgbClr val="5F5F5F"/>
                </a:solidFill>
              </a:rPr>
              <a:t>LE – Page 2</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stretch>
            <a:fillRect/>
          </a:stretch>
        </p:blipFill>
        <p:spPr>
          <a:xfrm>
            <a:off x="378333" y="2249635"/>
            <a:ext cx="3819525" cy="1038225"/>
          </a:xfrm>
          <a:prstGeom prst="rect">
            <a:avLst/>
          </a:prstGeom>
        </p:spPr>
      </p:pic>
      <p:sp>
        <p:nvSpPr>
          <p:cNvPr id="9" name="TextBox 8"/>
          <p:cNvSpPr txBox="1"/>
          <p:nvPr/>
        </p:nvSpPr>
        <p:spPr>
          <a:xfrm>
            <a:off x="2954986" y="1880303"/>
            <a:ext cx="3234027" cy="369332"/>
          </a:xfrm>
          <a:prstGeom prst="rect">
            <a:avLst/>
          </a:prstGeom>
          <a:noFill/>
        </p:spPr>
        <p:txBody>
          <a:bodyPr wrap="none" rtlCol="0">
            <a:spAutoFit/>
          </a:bodyPr>
          <a:lstStyle/>
          <a:p>
            <a:r>
              <a:rPr lang="en-US" dirty="0" smtClean="0"/>
              <a:t>Closing Cost Details – Loan Costs</a:t>
            </a:r>
            <a:endParaRPr lang="en-US" dirty="0"/>
          </a:p>
        </p:txBody>
      </p:sp>
      <p:pic>
        <p:nvPicPr>
          <p:cNvPr id="7" name="Picture 6"/>
          <p:cNvPicPr>
            <a:picLocks noChangeAspect="1"/>
          </p:cNvPicPr>
          <p:nvPr/>
        </p:nvPicPr>
        <p:blipFill>
          <a:blip r:embed="rId6"/>
          <a:stretch>
            <a:fillRect/>
          </a:stretch>
        </p:blipFill>
        <p:spPr>
          <a:xfrm>
            <a:off x="340233" y="3042537"/>
            <a:ext cx="3895725" cy="1619250"/>
          </a:xfrm>
          <a:prstGeom prst="rect">
            <a:avLst/>
          </a:prstGeom>
        </p:spPr>
      </p:pic>
      <p:pic>
        <p:nvPicPr>
          <p:cNvPr id="10" name="Picture 9"/>
          <p:cNvPicPr>
            <a:picLocks noChangeAspect="1"/>
          </p:cNvPicPr>
          <p:nvPr/>
        </p:nvPicPr>
        <p:blipFill>
          <a:blip r:embed="rId7"/>
          <a:stretch>
            <a:fillRect/>
          </a:stretch>
        </p:blipFill>
        <p:spPr>
          <a:xfrm>
            <a:off x="387858" y="4568864"/>
            <a:ext cx="3848100" cy="885825"/>
          </a:xfrm>
          <a:prstGeom prst="rect">
            <a:avLst/>
          </a:prstGeom>
        </p:spPr>
      </p:pic>
      <p:pic>
        <p:nvPicPr>
          <p:cNvPr id="11" name="Picture 10"/>
          <p:cNvPicPr>
            <a:picLocks noChangeAspect="1"/>
          </p:cNvPicPr>
          <p:nvPr/>
        </p:nvPicPr>
        <p:blipFill>
          <a:blip r:embed="rId8"/>
          <a:stretch>
            <a:fillRect/>
          </a:stretch>
        </p:blipFill>
        <p:spPr>
          <a:xfrm>
            <a:off x="387858" y="5816639"/>
            <a:ext cx="3867150" cy="371475"/>
          </a:xfrm>
          <a:prstGeom prst="rect">
            <a:avLst/>
          </a:prstGeom>
        </p:spPr>
      </p:pic>
      <p:sp>
        <p:nvSpPr>
          <p:cNvPr id="13" name="TextBox 12"/>
          <p:cNvSpPr txBox="1"/>
          <p:nvPr/>
        </p:nvSpPr>
        <p:spPr>
          <a:xfrm>
            <a:off x="4343400" y="2549672"/>
            <a:ext cx="441960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13 items max</a:t>
            </a:r>
          </a:p>
          <a:p>
            <a:r>
              <a:rPr lang="en-US" sz="1600" dirty="0" smtClean="0"/>
              <a:t>Do </a:t>
            </a:r>
            <a:r>
              <a:rPr lang="en-US" sz="1600" b="1" dirty="0"/>
              <a:t>not </a:t>
            </a:r>
            <a:r>
              <a:rPr lang="en-US" sz="1600" dirty="0"/>
              <a:t>disclose compensation to a </a:t>
            </a:r>
            <a:r>
              <a:rPr lang="en-US" sz="1600" dirty="0" smtClean="0"/>
              <a:t>LO by creditor</a:t>
            </a:r>
          </a:p>
          <a:p>
            <a:r>
              <a:rPr lang="en-US" sz="1600" dirty="0" smtClean="0"/>
              <a:t>Ex: Origination Fee and other items paid to creditor</a:t>
            </a:r>
            <a:endParaRPr lang="en-US" dirty="0"/>
          </a:p>
        </p:txBody>
      </p:sp>
      <p:sp>
        <p:nvSpPr>
          <p:cNvPr id="17" name="TextBox 16"/>
          <p:cNvSpPr txBox="1"/>
          <p:nvPr/>
        </p:nvSpPr>
        <p:spPr>
          <a:xfrm>
            <a:off x="4343400" y="3599653"/>
            <a:ext cx="441960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13 items max</a:t>
            </a:r>
          </a:p>
          <a:p>
            <a:r>
              <a:rPr lang="en-US" sz="1600" dirty="0" smtClean="0"/>
              <a:t>Ex: Appraisal, Credit Report, Doc-Prep to PPDocs, VA Funding Fee, Lender’s Title Policy</a:t>
            </a:r>
            <a:endParaRPr lang="en-US" dirty="0"/>
          </a:p>
        </p:txBody>
      </p:sp>
      <p:sp>
        <p:nvSpPr>
          <p:cNvPr id="18" name="TextBox 17"/>
          <p:cNvSpPr txBox="1"/>
          <p:nvPr/>
        </p:nvSpPr>
        <p:spPr>
          <a:xfrm>
            <a:off x="4343400" y="4757131"/>
            <a:ext cx="441960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14 items max OR Addendum</a:t>
            </a:r>
          </a:p>
          <a:p>
            <a:r>
              <a:rPr lang="en-US" sz="1600" dirty="0" smtClean="0"/>
              <a:t>Must provide contact info for fee you quoted</a:t>
            </a:r>
          </a:p>
          <a:p>
            <a:r>
              <a:rPr lang="en-US" sz="1600" dirty="0" smtClean="0"/>
              <a:t>Ex: Pest Inspection, Survey</a:t>
            </a:r>
            <a:endParaRPr lang="en-US" dirty="0"/>
          </a:p>
        </p:txBody>
      </p:sp>
    </p:spTree>
    <p:extLst>
      <p:ext uri="{BB962C8B-B14F-4D97-AF65-F5344CB8AC3E}">
        <p14:creationId xmlns:p14="http://schemas.microsoft.com/office/powerpoint/2010/main" val="14013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LE – Page 2</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13" name="TextBox 12"/>
          <p:cNvSpPr txBox="1"/>
          <p:nvPr/>
        </p:nvSpPr>
        <p:spPr>
          <a:xfrm>
            <a:off x="4343400" y="2234901"/>
            <a:ext cx="441960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Both lines hard-code. No additional lines</a:t>
            </a:r>
            <a:endParaRPr lang="en-US" dirty="0"/>
          </a:p>
        </p:txBody>
      </p:sp>
      <p:sp>
        <p:nvSpPr>
          <p:cNvPr id="18" name="TextBox 17"/>
          <p:cNvSpPr txBox="1"/>
          <p:nvPr/>
        </p:nvSpPr>
        <p:spPr>
          <a:xfrm>
            <a:off x="4343400" y="5094981"/>
            <a:ext cx="441960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Other </a:t>
            </a:r>
            <a:r>
              <a:rPr lang="en-US" sz="1600" dirty="0" err="1" smtClean="0"/>
              <a:t>other</a:t>
            </a:r>
            <a:r>
              <a:rPr lang="en-US" sz="1600" dirty="0" smtClean="0"/>
              <a:t>.  Max 5</a:t>
            </a:r>
            <a:endParaRPr lang="en-US" dirty="0"/>
          </a:p>
        </p:txBody>
      </p:sp>
      <p:sp>
        <p:nvSpPr>
          <p:cNvPr id="19" name="TextBox 18"/>
          <p:cNvSpPr txBox="1"/>
          <p:nvPr/>
        </p:nvSpPr>
        <p:spPr>
          <a:xfrm>
            <a:off x="4343400" y="6172200"/>
            <a:ext cx="441960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All cost less lender credits (Blanket credit)</a:t>
            </a:r>
            <a:endParaRPr lang="en-US" dirty="0"/>
          </a:p>
        </p:txBody>
      </p:sp>
      <p:pic>
        <p:nvPicPr>
          <p:cNvPr id="6" name="Picture 5"/>
          <p:cNvPicPr>
            <a:picLocks noChangeAspect="1"/>
          </p:cNvPicPr>
          <p:nvPr/>
        </p:nvPicPr>
        <p:blipFill>
          <a:blip r:embed="rId5"/>
          <a:stretch>
            <a:fillRect/>
          </a:stretch>
        </p:blipFill>
        <p:spPr>
          <a:xfrm>
            <a:off x="228600" y="1934669"/>
            <a:ext cx="3752850" cy="4686300"/>
          </a:xfrm>
          <a:prstGeom prst="rect">
            <a:avLst/>
          </a:prstGeom>
        </p:spPr>
      </p:pic>
      <p:sp>
        <p:nvSpPr>
          <p:cNvPr id="9" name="TextBox 8"/>
          <p:cNvSpPr txBox="1"/>
          <p:nvPr/>
        </p:nvSpPr>
        <p:spPr>
          <a:xfrm>
            <a:off x="2983898" y="1749587"/>
            <a:ext cx="3328604" cy="369332"/>
          </a:xfrm>
          <a:prstGeom prst="rect">
            <a:avLst/>
          </a:prstGeom>
          <a:noFill/>
        </p:spPr>
        <p:txBody>
          <a:bodyPr wrap="none" rtlCol="0">
            <a:spAutoFit/>
          </a:bodyPr>
          <a:lstStyle/>
          <a:p>
            <a:r>
              <a:rPr lang="en-US" dirty="0" smtClean="0"/>
              <a:t>Closing Cost Details – Other Costs</a:t>
            </a:r>
            <a:endParaRPr lang="en-US" dirty="0"/>
          </a:p>
        </p:txBody>
      </p:sp>
      <p:sp>
        <p:nvSpPr>
          <p:cNvPr id="16" name="TextBox 15"/>
          <p:cNvSpPr txBox="1"/>
          <p:nvPr/>
        </p:nvSpPr>
        <p:spPr>
          <a:xfrm>
            <a:off x="4343400" y="2768656"/>
            <a:ext cx="44196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Per-diem with pennies</a:t>
            </a:r>
          </a:p>
          <a:p>
            <a:r>
              <a:rPr lang="en-US" sz="1600" dirty="0" smtClean="0"/>
              <a:t>4 lines hard-coded.  Max 3 additional lines</a:t>
            </a:r>
            <a:endParaRPr lang="en-US" dirty="0"/>
          </a:p>
        </p:txBody>
      </p:sp>
      <p:sp>
        <p:nvSpPr>
          <p:cNvPr id="20" name="TextBox 19"/>
          <p:cNvSpPr txBox="1"/>
          <p:nvPr/>
        </p:nvSpPr>
        <p:spPr>
          <a:xfrm>
            <a:off x="4343400" y="3860469"/>
            <a:ext cx="4419600"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Show pennies</a:t>
            </a:r>
          </a:p>
          <a:p>
            <a:r>
              <a:rPr lang="en-US" sz="1600" dirty="0" smtClean="0"/>
              <a:t>3 lines hard-coded.  Max 5 additional lines</a:t>
            </a:r>
          </a:p>
          <a:p>
            <a:r>
              <a:rPr lang="en-US" sz="1600" dirty="0" smtClean="0"/>
              <a:t>Omit aggregate adjustment. See comment 1026.37(g)(3)-2.</a:t>
            </a:r>
            <a:endParaRPr lang="en-US" dirty="0"/>
          </a:p>
        </p:txBody>
      </p:sp>
    </p:spTree>
    <p:extLst>
      <p:ext uri="{BB962C8B-B14F-4D97-AF65-F5344CB8AC3E}">
        <p14:creationId xmlns:p14="http://schemas.microsoft.com/office/powerpoint/2010/main" val="16002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LE – Page 2</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9" name="TextBox 8"/>
          <p:cNvSpPr txBox="1"/>
          <p:nvPr/>
        </p:nvSpPr>
        <p:spPr>
          <a:xfrm>
            <a:off x="1120833" y="1992868"/>
            <a:ext cx="2397003" cy="369332"/>
          </a:xfrm>
          <a:prstGeom prst="rect">
            <a:avLst/>
          </a:prstGeom>
          <a:noFill/>
        </p:spPr>
        <p:txBody>
          <a:bodyPr wrap="none" rtlCol="0">
            <a:spAutoFit/>
          </a:bodyPr>
          <a:lstStyle/>
          <a:p>
            <a:r>
              <a:rPr lang="en-US" dirty="0" smtClean="0"/>
              <a:t>Transactions with Seller</a:t>
            </a:r>
            <a:endParaRPr lang="en-US" dirty="0"/>
          </a:p>
        </p:txBody>
      </p:sp>
      <p:pic>
        <p:nvPicPr>
          <p:cNvPr id="3" name="Picture 2"/>
          <p:cNvPicPr>
            <a:picLocks noChangeAspect="1"/>
          </p:cNvPicPr>
          <p:nvPr/>
        </p:nvPicPr>
        <p:blipFill>
          <a:blip r:embed="rId5"/>
          <a:stretch>
            <a:fillRect/>
          </a:stretch>
        </p:blipFill>
        <p:spPr>
          <a:xfrm>
            <a:off x="409571" y="2362200"/>
            <a:ext cx="3819525" cy="1895475"/>
          </a:xfrm>
          <a:prstGeom prst="rect">
            <a:avLst/>
          </a:prstGeom>
        </p:spPr>
      </p:pic>
      <p:pic>
        <p:nvPicPr>
          <p:cNvPr id="5" name="Picture 4"/>
          <p:cNvPicPr>
            <a:picLocks noChangeAspect="1"/>
          </p:cNvPicPr>
          <p:nvPr/>
        </p:nvPicPr>
        <p:blipFill>
          <a:blip r:embed="rId6"/>
          <a:stretch>
            <a:fillRect/>
          </a:stretch>
        </p:blipFill>
        <p:spPr>
          <a:xfrm>
            <a:off x="4953000" y="2414587"/>
            <a:ext cx="3829050" cy="1581150"/>
          </a:xfrm>
          <a:prstGeom prst="rect">
            <a:avLst/>
          </a:prstGeom>
        </p:spPr>
      </p:pic>
      <p:sp>
        <p:nvSpPr>
          <p:cNvPr id="15" name="TextBox 14"/>
          <p:cNvSpPr txBox="1"/>
          <p:nvPr/>
        </p:nvSpPr>
        <p:spPr>
          <a:xfrm>
            <a:off x="5638800" y="1992868"/>
            <a:ext cx="1811586" cy="369332"/>
          </a:xfrm>
          <a:prstGeom prst="rect">
            <a:avLst/>
          </a:prstGeom>
          <a:noFill/>
        </p:spPr>
        <p:txBody>
          <a:bodyPr wrap="none" rtlCol="0">
            <a:spAutoFit/>
          </a:bodyPr>
          <a:lstStyle/>
          <a:p>
            <a:r>
              <a:rPr lang="en-US" dirty="0" smtClean="0"/>
              <a:t>Alternate Version</a:t>
            </a:r>
            <a:endParaRPr lang="en-US" dirty="0"/>
          </a:p>
        </p:txBody>
      </p:sp>
    </p:spTree>
    <p:extLst>
      <p:ext uri="{BB962C8B-B14F-4D97-AF65-F5344CB8AC3E}">
        <p14:creationId xmlns:p14="http://schemas.microsoft.com/office/powerpoint/2010/main" val="3988840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LE – Page 2</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9" name="TextBox 8"/>
          <p:cNvSpPr txBox="1"/>
          <p:nvPr/>
        </p:nvSpPr>
        <p:spPr>
          <a:xfrm>
            <a:off x="3124200" y="1696371"/>
            <a:ext cx="3044936" cy="369332"/>
          </a:xfrm>
          <a:prstGeom prst="rect">
            <a:avLst/>
          </a:prstGeom>
          <a:noFill/>
        </p:spPr>
        <p:txBody>
          <a:bodyPr wrap="none" rtlCol="0">
            <a:spAutoFit/>
          </a:bodyPr>
          <a:lstStyle/>
          <a:p>
            <a:r>
              <a:rPr lang="en-US" dirty="0" smtClean="0"/>
              <a:t>Adjustable Payment Table (AP)</a:t>
            </a:r>
            <a:endParaRPr lang="en-US" dirty="0"/>
          </a:p>
        </p:txBody>
      </p:sp>
      <p:pic>
        <p:nvPicPr>
          <p:cNvPr id="3" name="Picture 2"/>
          <p:cNvPicPr>
            <a:picLocks noChangeAspect="1"/>
          </p:cNvPicPr>
          <p:nvPr/>
        </p:nvPicPr>
        <p:blipFill>
          <a:blip r:embed="rId5"/>
          <a:stretch>
            <a:fillRect/>
          </a:stretch>
        </p:blipFill>
        <p:spPr>
          <a:xfrm>
            <a:off x="190500" y="2438400"/>
            <a:ext cx="3867150" cy="2028825"/>
          </a:xfrm>
          <a:prstGeom prst="rect">
            <a:avLst/>
          </a:prstGeom>
        </p:spPr>
      </p:pic>
      <p:sp>
        <p:nvSpPr>
          <p:cNvPr id="13" name="TextBox 12"/>
          <p:cNvSpPr txBox="1"/>
          <p:nvPr/>
        </p:nvSpPr>
        <p:spPr>
          <a:xfrm>
            <a:off x="4267200" y="2514600"/>
            <a:ext cx="441960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Appear when </a:t>
            </a:r>
          </a:p>
          <a:p>
            <a:pPr marL="285750" indent="-285750">
              <a:buFont typeface="Arial" panose="020B0604020202020204" pitchFamily="34" charset="0"/>
              <a:buChar char="•"/>
            </a:pPr>
            <a:r>
              <a:rPr lang="en-US" sz="1600" dirty="0" smtClean="0"/>
              <a:t>Interest Only</a:t>
            </a:r>
          </a:p>
          <a:p>
            <a:pPr marL="285750" indent="-285750">
              <a:buFont typeface="Arial" panose="020B0604020202020204" pitchFamily="34" charset="0"/>
              <a:buChar char="•"/>
            </a:pPr>
            <a:r>
              <a:rPr lang="en-US" sz="1600" dirty="0" smtClean="0"/>
              <a:t>Optional Payments</a:t>
            </a:r>
          </a:p>
          <a:p>
            <a:pPr marL="285750" indent="-285750">
              <a:buFont typeface="Arial" panose="020B0604020202020204" pitchFamily="34" charset="0"/>
              <a:buChar char="•"/>
            </a:pPr>
            <a:r>
              <a:rPr lang="en-US" sz="1600" dirty="0" smtClean="0"/>
              <a:t>Step Payment</a:t>
            </a:r>
          </a:p>
          <a:p>
            <a:pPr marL="285750" indent="-285750">
              <a:buFont typeface="Arial" panose="020B0604020202020204" pitchFamily="34" charset="0"/>
              <a:buChar char="•"/>
            </a:pPr>
            <a:r>
              <a:rPr lang="en-US" sz="1600" dirty="0" smtClean="0"/>
              <a:t>Seasonal Payments</a:t>
            </a:r>
          </a:p>
          <a:p>
            <a:endParaRPr lang="en-US" sz="1600" dirty="0"/>
          </a:p>
          <a:p>
            <a:r>
              <a:rPr lang="en-US" sz="1600" dirty="0" smtClean="0"/>
              <a:t>Does not appear on ARM</a:t>
            </a:r>
          </a:p>
          <a:p>
            <a:endParaRPr lang="en-US" sz="1600" dirty="0"/>
          </a:p>
          <a:p>
            <a:r>
              <a:rPr lang="en-US" sz="1600" dirty="0" smtClean="0"/>
              <a:t>Must be referenced on page 1</a:t>
            </a:r>
          </a:p>
        </p:txBody>
      </p:sp>
    </p:spTree>
    <p:extLst>
      <p:ext uri="{BB962C8B-B14F-4D97-AF65-F5344CB8AC3E}">
        <p14:creationId xmlns:p14="http://schemas.microsoft.com/office/powerpoint/2010/main" val="28894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5" name="Picture 4"/>
          <p:cNvPicPr>
            <a:picLocks noChangeAspect="1"/>
          </p:cNvPicPr>
          <p:nvPr/>
        </p:nvPicPr>
        <p:blipFill>
          <a:blip r:embed="rId4"/>
          <a:stretch>
            <a:fillRect/>
          </a:stretch>
        </p:blipFill>
        <p:spPr>
          <a:xfrm>
            <a:off x="114300" y="152400"/>
            <a:ext cx="4907280" cy="640889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257800" y="1367842"/>
            <a:ext cx="3657600" cy="3978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pPr algn="just"/>
            <a:r>
              <a:rPr lang="en-US" sz="3200" b="1" dirty="0"/>
              <a:t>Page 1: </a:t>
            </a:r>
            <a:r>
              <a:rPr lang="en-US" sz="3200" b="1" dirty="0" smtClean="0"/>
              <a:t>General</a:t>
            </a:r>
          </a:p>
          <a:p>
            <a:pPr algn="just"/>
            <a:endParaRPr lang="en-US" sz="3200" b="1" dirty="0"/>
          </a:p>
          <a:p>
            <a:pPr algn="just"/>
            <a:r>
              <a:rPr lang="en-US" sz="2000" dirty="0"/>
              <a:t>General information related to applicants, property, loan, and rate lock status; loan terms; projected payments during the term of the loan; costs at closing, including the total estimated closing costs and the estimated cash to close.</a:t>
            </a:r>
          </a:p>
          <a:p>
            <a:pPr algn="just"/>
            <a:endParaRPr lang="en-US" sz="1050" b="1"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LE – Page 2</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9" name="TextBox 8"/>
          <p:cNvSpPr txBox="1"/>
          <p:nvPr/>
        </p:nvSpPr>
        <p:spPr>
          <a:xfrm>
            <a:off x="2903844" y="1700441"/>
            <a:ext cx="3488712" cy="369332"/>
          </a:xfrm>
          <a:prstGeom prst="rect">
            <a:avLst/>
          </a:prstGeom>
          <a:noFill/>
        </p:spPr>
        <p:txBody>
          <a:bodyPr wrap="none" rtlCol="0">
            <a:spAutoFit/>
          </a:bodyPr>
          <a:lstStyle/>
          <a:p>
            <a:r>
              <a:rPr lang="en-US" dirty="0" smtClean="0"/>
              <a:t>Adjustable Interest Rate Table (AIR)</a:t>
            </a:r>
            <a:endParaRPr lang="en-US" dirty="0"/>
          </a:p>
        </p:txBody>
      </p:sp>
      <p:sp>
        <p:nvSpPr>
          <p:cNvPr id="13" name="TextBox 12"/>
          <p:cNvSpPr txBox="1"/>
          <p:nvPr/>
        </p:nvSpPr>
        <p:spPr>
          <a:xfrm>
            <a:off x="4267200" y="2750403"/>
            <a:ext cx="441960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600" dirty="0" smtClean="0"/>
              <a:t>Index description can be abbreviated, but the consumer must be able to reasonably </a:t>
            </a:r>
            <a:r>
              <a:rPr lang="en-US" sz="1600" dirty="0"/>
              <a:t>identify it</a:t>
            </a:r>
            <a:r>
              <a:rPr lang="en-US" sz="1600" dirty="0" smtClean="0"/>
              <a:t>.</a:t>
            </a:r>
          </a:p>
          <a:p>
            <a:endParaRPr lang="en-US" sz="1600" dirty="0" smtClean="0"/>
          </a:p>
        </p:txBody>
      </p:sp>
      <p:pic>
        <p:nvPicPr>
          <p:cNvPr id="5" name="Picture 4"/>
          <p:cNvPicPr>
            <a:picLocks noChangeAspect="1"/>
          </p:cNvPicPr>
          <p:nvPr/>
        </p:nvPicPr>
        <p:blipFill>
          <a:blip r:embed="rId5"/>
          <a:stretch>
            <a:fillRect/>
          </a:stretch>
        </p:blipFill>
        <p:spPr>
          <a:xfrm>
            <a:off x="304800" y="2514600"/>
            <a:ext cx="3762375" cy="2114550"/>
          </a:xfrm>
          <a:prstGeom prst="rect">
            <a:avLst/>
          </a:prstGeom>
        </p:spPr>
      </p:pic>
    </p:spTree>
    <p:extLst>
      <p:ext uri="{BB962C8B-B14F-4D97-AF65-F5344CB8AC3E}">
        <p14:creationId xmlns:p14="http://schemas.microsoft.com/office/powerpoint/2010/main" val="11722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LE – Page 3</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9" name="TextBox 8"/>
          <p:cNvSpPr txBox="1"/>
          <p:nvPr/>
        </p:nvSpPr>
        <p:spPr>
          <a:xfrm>
            <a:off x="2903844" y="1700441"/>
            <a:ext cx="3879267" cy="369332"/>
          </a:xfrm>
          <a:prstGeom prst="rect">
            <a:avLst/>
          </a:prstGeom>
          <a:noFill/>
        </p:spPr>
        <p:txBody>
          <a:bodyPr wrap="none" rtlCol="0">
            <a:spAutoFit/>
          </a:bodyPr>
          <a:lstStyle/>
          <a:p>
            <a:r>
              <a:rPr lang="en-US" dirty="0" smtClean="0"/>
              <a:t>Additional Information About This Loan</a:t>
            </a:r>
            <a:endParaRPr lang="en-US" dirty="0"/>
          </a:p>
        </p:txBody>
      </p:sp>
      <p:pic>
        <p:nvPicPr>
          <p:cNvPr id="8" name="Picture 7"/>
          <p:cNvPicPr>
            <a:picLocks noChangeAspect="1"/>
          </p:cNvPicPr>
          <p:nvPr/>
        </p:nvPicPr>
        <p:blipFill>
          <a:blip r:embed="rId5"/>
          <a:stretch>
            <a:fillRect/>
          </a:stretch>
        </p:blipFill>
        <p:spPr>
          <a:xfrm>
            <a:off x="776287" y="3048000"/>
            <a:ext cx="7743825" cy="3219450"/>
          </a:xfrm>
          <a:prstGeom prst="rect">
            <a:avLst/>
          </a:prstGeom>
        </p:spPr>
      </p:pic>
      <p:sp>
        <p:nvSpPr>
          <p:cNvPr id="7" name="Oval 6"/>
          <p:cNvSpPr/>
          <p:nvPr/>
        </p:nvSpPr>
        <p:spPr>
          <a:xfrm>
            <a:off x="990600" y="3200400"/>
            <a:ext cx="4572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1004977" y="3505200"/>
            <a:ext cx="4572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5395823" y="3200400"/>
            <a:ext cx="4572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5410200" y="3505200"/>
            <a:ext cx="4572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36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LE – Page 3</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9" name="TextBox 8"/>
          <p:cNvSpPr txBox="1"/>
          <p:nvPr/>
        </p:nvSpPr>
        <p:spPr>
          <a:xfrm>
            <a:off x="3559022" y="1690090"/>
            <a:ext cx="2178353" cy="369332"/>
          </a:xfrm>
          <a:prstGeom prst="rect">
            <a:avLst/>
          </a:prstGeom>
          <a:noFill/>
        </p:spPr>
        <p:txBody>
          <a:bodyPr wrap="none" rtlCol="0">
            <a:spAutoFit/>
          </a:bodyPr>
          <a:lstStyle/>
          <a:p>
            <a:r>
              <a:rPr lang="en-US" dirty="0" smtClean="0"/>
              <a:t>Other Considerations</a:t>
            </a:r>
            <a:endParaRPr lang="en-US" dirty="0"/>
          </a:p>
        </p:txBody>
      </p:sp>
      <p:pic>
        <p:nvPicPr>
          <p:cNvPr id="6" name="Picture 5"/>
          <p:cNvPicPr>
            <a:picLocks noChangeAspect="1"/>
          </p:cNvPicPr>
          <p:nvPr/>
        </p:nvPicPr>
        <p:blipFill>
          <a:blip r:embed="rId5"/>
          <a:stretch>
            <a:fillRect/>
          </a:stretch>
        </p:blipFill>
        <p:spPr>
          <a:xfrm>
            <a:off x="1447800" y="2059422"/>
            <a:ext cx="6117948" cy="4493778"/>
          </a:xfrm>
          <a:prstGeom prst="rect">
            <a:avLst/>
          </a:prstGeom>
        </p:spPr>
      </p:pic>
      <p:pic>
        <p:nvPicPr>
          <p:cNvPr id="12" name="Picture 11"/>
          <p:cNvPicPr>
            <a:picLocks noChangeAspect="1"/>
          </p:cNvPicPr>
          <p:nvPr/>
        </p:nvPicPr>
        <p:blipFill>
          <a:blip r:embed="rId6"/>
          <a:stretch>
            <a:fillRect/>
          </a:stretch>
        </p:blipFill>
        <p:spPr>
          <a:xfrm>
            <a:off x="116069" y="153186"/>
            <a:ext cx="9017719" cy="6502138"/>
          </a:xfrm>
          <a:prstGeom prst="rect">
            <a:avLst/>
          </a:prstGeom>
        </p:spPr>
      </p:pic>
      <p:sp>
        <p:nvSpPr>
          <p:cNvPr id="13" name="Rectangle 12"/>
          <p:cNvSpPr/>
          <p:nvPr/>
        </p:nvSpPr>
        <p:spPr>
          <a:xfrm>
            <a:off x="228600" y="152399"/>
            <a:ext cx="8686800" cy="63452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 y="1631671"/>
            <a:ext cx="8686800" cy="50192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8600" y="4419600"/>
            <a:ext cx="8686800" cy="762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3313" y="2610181"/>
            <a:ext cx="8686800" cy="46274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8388" y="5283936"/>
            <a:ext cx="8686800" cy="137138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21"/>
                                        </p:tgtEl>
                                      </p:cBhvr>
                                    </p:animEffect>
                                    <p:animScale>
                                      <p:cBhvr>
                                        <p:cTn id="33" dur="250" autoRev="1" fill="hold"/>
                                        <p:tgtEl>
                                          <p:spTgt spid="21"/>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19"/>
                                        </p:tgtEl>
                                      </p:cBhvr>
                                    </p:animEffect>
                                    <p:animScale>
                                      <p:cBhvr>
                                        <p:cTn id="36" dur="250" autoRev="1" fill="hold"/>
                                        <p:tgtEl>
                                          <p:spTgt spid="19"/>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20"/>
                                        </p:tgtEl>
                                      </p:cBhvr>
                                    </p:animEffect>
                                    <p:animScale>
                                      <p:cBhvr>
                                        <p:cTn id="39" dur="250" autoRev="1" fill="hold"/>
                                        <p:tgtEl>
                                          <p:spTgt spid="20"/>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18"/>
                                        </p:tgtEl>
                                      </p:cBhvr>
                                    </p:animEffect>
                                    <p:animScale>
                                      <p:cBhvr>
                                        <p:cTn id="42" dur="250" autoRev="1" fill="hold"/>
                                        <p:tgtEl>
                                          <p:spTgt spid="18"/>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13"/>
                                        </p:tgtEl>
                                      </p:cBhvr>
                                    </p:animEffect>
                                    <p:animScale>
                                      <p:cBhvr>
                                        <p:cTn id="4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2881268"/>
            <a:ext cx="365760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sz="2400" b="1" dirty="0" smtClean="0"/>
              <a:t>Written List of Service Providers</a:t>
            </a:r>
            <a:endParaRPr lang="en-US" sz="2400" b="1" dirty="0"/>
          </a:p>
        </p:txBody>
      </p:sp>
      <p:pic>
        <p:nvPicPr>
          <p:cNvPr id="3" name="Picture 2"/>
          <p:cNvPicPr>
            <a:picLocks noChangeAspect="1"/>
          </p:cNvPicPr>
          <p:nvPr/>
        </p:nvPicPr>
        <p:blipFill>
          <a:blip r:embed="rId3"/>
          <a:stretch>
            <a:fillRect/>
          </a:stretch>
        </p:blipFill>
        <p:spPr>
          <a:xfrm>
            <a:off x="76200" y="76200"/>
            <a:ext cx="5105400" cy="668735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76200" y="76200"/>
            <a:ext cx="5175431" cy="6687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68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2175926"/>
            <a:ext cx="3657600" cy="227754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pPr algn="just"/>
            <a:r>
              <a:rPr lang="en-US" sz="3200" b="1" dirty="0"/>
              <a:t>Page 1: </a:t>
            </a:r>
            <a:r>
              <a:rPr lang="en-US" sz="3200" b="1" dirty="0" smtClean="0"/>
              <a:t>General</a:t>
            </a:r>
          </a:p>
          <a:p>
            <a:pPr algn="just"/>
            <a:endParaRPr lang="en-US" sz="3200" b="1" dirty="0"/>
          </a:p>
          <a:p>
            <a:r>
              <a:rPr lang="en-US" sz="2000" dirty="0"/>
              <a:t>Information, Loan Terms, Projected Payments, Costs at Closing</a:t>
            </a:r>
            <a:endParaRPr lang="en-US" sz="1050" dirty="0"/>
          </a:p>
          <a:p>
            <a:endParaRPr lang="en-US" dirty="0"/>
          </a:p>
        </p:txBody>
      </p:sp>
      <p:pic>
        <p:nvPicPr>
          <p:cNvPr id="2" name="Picture 1"/>
          <p:cNvPicPr>
            <a:picLocks noChangeAspect="1"/>
          </p:cNvPicPr>
          <p:nvPr/>
        </p:nvPicPr>
        <p:blipFill>
          <a:blip r:embed="rId3"/>
          <a:stretch>
            <a:fillRect/>
          </a:stretch>
        </p:blipFill>
        <p:spPr>
          <a:xfrm>
            <a:off x="76200" y="76200"/>
            <a:ext cx="5084230" cy="647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147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2524184"/>
            <a:ext cx="3657600" cy="1661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pPr algn="just"/>
            <a:r>
              <a:rPr lang="en-US" sz="3200" b="1" dirty="0" smtClean="0"/>
              <a:t>Page 2: Costs</a:t>
            </a:r>
          </a:p>
          <a:p>
            <a:pPr algn="just"/>
            <a:endParaRPr lang="en-US" sz="3200" b="1" dirty="0"/>
          </a:p>
          <a:p>
            <a:r>
              <a:rPr lang="en-US" sz="2000" dirty="0" smtClean="0"/>
              <a:t>Loan Costs, Other Costs</a:t>
            </a:r>
            <a:endParaRPr lang="en-US" sz="1050" dirty="0"/>
          </a:p>
          <a:p>
            <a:endParaRPr lang="en-US" dirty="0"/>
          </a:p>
        </p:txBody>
      </p:sp>
      <p:pic>
        <p:nvPicPr>
          <p:cNvPr id="3" name="Picture 2"/>
          <p:cNvPicPr>
            <a:picLocks noChangeAspect="1"/>
          </p:cNvPicPr>
          <p:nvPr/>
        </p:nvPicPr>
        <p:blipFill>
          <a:blip r:embed="rId3"/>
          <a:stretch>
            <a:fillRect/>
          </a:stretch>
        </p:blipFill>
        <p:spPr>
          <a:xfrm>
            <a:off x="0" y="0"/>
            <a:ext cx="5184427" cy="6710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6075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57800" y="1875472"/>
            <a:ext cx="3657600" cy="29546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sz="3200" b="1" dirty="0" smtClean="0"/>
              <a:t>Page 3: Cash to Close and Summaries</a:t>
            </a:r>
          </a:p>
          <a:p>
            <a:pPr algn="just"/>
            <a:endParaRPr lang="en-US" sz="3200" b="1" dirty="0"/>
          </a:p>
          <a:p>
            <a:r>
              <a:rPr lang="en-US" sz="2000" dirty="0" smtClean="0"/>
              <a:t>Calculating Cash to Close, Summaries of Transactions</a:t>
            </a:r>
            <a:endParaRPr lang="en-US" sz="1050" dirty="0"/>
          </a:p>
          <a:p>
            <a:endParaRPr lang="en-US" dirty="0"/>
          </a:p>
        </p:txBody>
      </p:sp>
      <p:pic>
        <p:nvPicPr>
          <p:cNvPr id="2" name="Picture 1"/>
          <p:cNvPicPr>
            <a:picLocks noChangeAspect="1"/>
          </p:cNvPicPr>
          <p:nvPr/>
        </p:nvPicPr>
        <p:blipFill>
          <a:blip r:embed="rId3"/>
          <a:stretch>
            <a:fillRect/>
          </a:stretch>
        </p:blipFill>
        <p:spPr>
          <a:xfrm>
            <a:off x="129540" y="76200"/>
            <a:ext cx="4990278" cy="655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9420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2149150"/>
            <a:ext cx="3657600" cy="2492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sz="3200" b="1" dirty="0"/>
              <a:t>Page 4: Additional Loan Information</a:t>
            </a:r>
          </a:p>
          <a:p>
            <a:pPr algn="just"/>
            <a:endParaRPr lang="en-US" sz="3200" b="1" dirty="0"/>
          </a:p>
          <a:p>
            <a:r>
              <a:rPr lang="en-US" sz="2000" dirty="0"/>
              <a:t>Loan Disclosures, Escrow Account, AP and AIR Tables (when </a:t>
            </a:r>
            <a:r>
              <a:rPr lang="en-US" sz="2000" dirty="0" smtClean="0"/>
              <a:t>applicable)</a:t>
            </a:r>
            <a:endParaRPr lang="en-US" dirty="0"/>
          </a:p>
        </p:txBody>
      </p:sp>
      <p:pic>
        <p:nvPicPr>
          <p:cNvPr id="3" name="Picture 2"/>
          <p:cNvPicPr>
            <a:picLocks noChangeAspect="1"/>
          </p:cNvPicPr>
          <p:nvPr/>
        </p:nvPicPr>
        <p:blipFill>
          <a:blip r:embed="rId3"/>
          <a:stretch>
            <a:fillRect/>
          </a:stretch>
        </p:blipFill>
        <p:spPr>
          <a:xfrm>
            <a:off x="76200" y="76200"/>
            <a:ext cx="5105400" cy="6638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99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2397948"/>
            <a:ext cx="3657600" cy="206210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sz="3200" b="1" dirty="0"/>
              <a:t>Page </a:t>
            </a:r>
            <a:r>
              <a:rPr lang="en-US" sz="3200" b="1" dirty="0" smtClean="0"/>
              <a:t>5: Other Information</a:t>
            </a:r>
            <a:endParaRPr lang="en-US" sz="3200" b="1" dirty="0"/>
          </a:p>
          <a:p>
            <a:pPr algn="just"/>
            <a:endParaRPr lang="en-US" sz="3200" b="1" dirty="0"/>
          </a:p>
          <a:p>
            <a:r>
              <a:rPr lang="en-US" sz="1600" dirty="0"/>
              <a:t>Loan Calculations, Other Disclosures, Contact Information, Confirm Receipt.</a:t>
            </a:r>
          </a:p>
        </p:txBody>
      </p:sp>
      <p:pic>
        <p:nvPicPr>
          <p:cNvPr id="2" name="Picture 1"/>
          <p:cNvPicPr>
            <a:picLocks noChangeAspect="1"/>
          </p:cNvPicPr>
          <p:nvPr/>
        </p:nvPicPr>
        <p:blipFill>
          <a:blip r:embed="rId3"/>
          <a:stretch>
            <a:fillRect/>
          </a:stretch>
        </p:blipFill>
        <p:spPr>
          <a:xfrm>
            <a:off x="76200" y="152400"/>
            <a:ext cx="5057428" cy="655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6537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fontScale="90000"/>
          </a:bodyPr>
          <a:lstStyle/>
          <a:p>
            <a:r>
              <a:rPr lang="en-US" dirty="0" smtClean="0">
                <a:solidFill>
                  <a:srgbClr val="5F5F5F"/>
                </a:solidFill>
              </a:rPr>
              <a:t>Closing Disclosure – First Impression</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3" name="TextBox 2"/>
          <p:cNvSpPr txBox="1"/>
          <p:nvPr/>
        </p:nvSpPr>
        <p:spPr>
          <a:xfrm>
            <a:off x="723900" y="2438400"/>
            <a:ext cx="7696200" cy="2677656"/>
          </a:xfrm>
          <a:prstGeom prst="rect">
            <a:avLst/>
          </a:prstGeom>
          <a:noFill/>
        </p:spPr>
        <p:txBody>
          <a:bodyPr wrap="square" rtlCol="0">
            <a:spAutoFit/>
          </a:bodyPr>
          <a:lstStyle/>
          <a:p>
            <a:pPr marL="285750" indent="-285750">
              <a:buBlip>
                <a:blip r:embed="rId5"/>
              </a:buBlip>
            </a:pPr>
            <a:r>
              <a:rPr lang="en-US" sz="2400" dirty="0" smtClean="0"/>
              <a:t>1</a:t>
            </a:r>
            <a:r>
              <a:rPr lang="en-US" sz="2400" baseline="30000" dirty="0" smtClean="0"/>
              <a:t>st</a:t>
            </a:r>
            <a:r>
              <a:rPr lang="en-US" sz="2400" dirty="0" smtClean="0"/>
              <a:t> page nearly identical to LE</a:t>
            </a:r>
          </a:p>
          <a:p>
            <a:pPr marL="285750" indent="-285750">
              <a:buBlip>
                <a:blip r:embed="rId5"/>
              </a:buBlip>
            </a:pPr>
            <a:r>
              <a:rPr lang="en-US" sz="2400" dirty="0" smtClean="0"/>
              <a:t>Dedicated columns for borrower and seller POCs</a:t>
            </a:r>
          </a:p>
          <a:p>
            <a:pPr marL="285750" indent="-285750">
              <a:buBlip>
                <a:blip r:embed="rId5"/>
              </a:buBlip>
            </a:pPr>
            <a:r>
              <a:rPr lang="en-US" sz="2400" dirty="0" smtClean="0"/>
              <a:t>Missing tolerance/variance.</a:t>
            </a:r>
          </a:p>
          <a:p>
            <a:pPr marL="285750" indent="-285750">
              <a:buBlip>
                <a:blip r:embed="rId5"/>
              </a:buBlip>
            </a:pPr>
            <a:r>
              <a:rPr lang="en-US" sz="2400" dirty="0" smtClean="0"/>
              <a:t>Some new disclosures</a:t>
            </a:r>
          </a:p>
          <a:p>
            <a:endParaRPr lang="en-US" dirty="0" smtClean="0"/>
          </a:p>
          <a:p>
            <a:pPr marL="285750" indent="-285750">
              <a:buBlip>
                <a:blip r:embed="rId5"/>
              </a:buBlip>
            </a:pPr>
            <a:endParaRPr lang="en-US" dirty="0" smtClean="0"/>
          </a:p>
          <a:p>
            <a:pPr marL="285750" indent="-285750">
              <a:buBlip>
                <a:blip r:embed="rId5"/>
              </a:buBlip>
            </a:pPr>
            <a:endParaRPr lang="en-US" dirty="0" smtClean="0"/>
          </a:p>
          <a:p>
            <a:pPr marL="285750" indent="-285750">
              <a:buBlip>
                <a:blip r:embed="rId5"/>
              </a:buBlip>
            </a:pPr>
            <a:endParaRPr lang="en-US" dirty="0"/>
          </a:p>
        </p:txBody>
      </p:sp>
    </p:spTree>
    <p:extLst>
      <p:ext uri="{BB962C8B-B14F-4D97-AF65-F5344CB8AC3E}">
        <p14:creationId xmlns:p14="http://schemas.microsoft.com/office/powerpoint/2010/main" val="244806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sp>
        <p:nvSpPr>
          <p:cNvPr id="8" name="Rectangle 7"/>
          <p:cNvSpPr/>
          <p:nvPr/>
        </p:nvSpPr>
        <p:spPr>
          <a:xfrm>
            <a:off x="5257800" y="2075728"/>
            <a:ext cx="3657600" cy="25622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pPr algn="just"/>
            <a:r>
              <a:rPr lang="en-US" sz="3200" b="1" dirty="0"/>
              <a:t>Page 2: Costs</a:t>
            </a:r>
          </a:p>
          <a:p>
            <a:pPr algn="just"/>
            <a:endParaRPr lang="en-US" sz="3200" b="1" dirty="0"/>
          </a:p>
          <a:p>
            <a:pPr algn="just"/>
            <a:r>
              <a:rPr lang="en-US" sz="1700" b="1" dirty="0"/>
              <a:t>Loan costs; other costs; calculating cash to close; adjustable interest rate table (when applicable); adjustable payment table (when applicable).</a:t>
            </a:r>
          </a:p>
          <a:p>
            <a:pPr algn="just"/>
            <a:endParaRPr lang="en-US" sz="1050" b="1" dirty="0"/>
          </a:p>
          <a:p>
            <a:endParaRPr lang="en-US" dirty="0"/>
          </a:p>
        </p:txBody>
      </p:sp>
      <p:pic>
        <p:nvPicPr>
          <p:cNvPr id="7" name="Picture 6"/>
          <p:cNvPicPr>
            <a:picLocks noChangeAspect="1"/>
          </p:cNvPicPr>
          <p:nvPr/>
        </p:nvPicPr>
        <p:blipFill>
          <a:blip r:embed="rId4"/>
          <a:stretch>
            <a:fillRect/>
          </a:stretch>
        </p:blipFill>
        <p:spPr>
          <a:xfrm>
            <a:off x="152400" y="152400"/>
            <a:ext cx="4996869" cy="64088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4647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Let’s take a closer look</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7" name="Picture 6"/>
          <p:cNvPicPr>
            <a:picLocks noChangeAspect="1"/>
          </p:cNvPicPr>
          <p:nvPr/>
        </p:nvPicPr>
        <p:blipFill>
          <a:blip r:embed="rId5"/>
          <a:stretch>
            <a:fillRect/>
          </a:stretch>
        </p:blipFill>
        <p:spPr>
          <a:xfrm>
            <a:off x="190500" y="2536825"/>
            <a:ext cx="8763000" cy="11599942"/>
          </a:xfrm>
          <a:prstGeom prst="rect">
            <a:avLst/>
          </a:prstGeom>
        </p:spPr>
      </p:pic>
    </p:spTree>
    <p:extLst>
      <p:ext uri="{BB962C8B-B14F-4D97-AF65-F5344CB8AC3E}">
        <p14:creationId xmlns:p14="http://schemas.microsoft.com/office/powerpoint/2010/main" val="71369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7.40741E-7 L 0 -0.33773 " pathEditMode="relative" rAng="0" ptsTypes="AA">
                                      <p:cBhvr>
                                        <p:cTn id="6" dur="2000" fill="hold"/>
                                        <p:tgtEl>
                                          <p:spTgt spid="7"/>
                                        </p:tgtEl>
                                        <p:attrNameLst>
                                          <p:attrName>ppt_x</p:attrName>
                                          <p:attrName>ppt_y</p:attrName>
                                        </p:attrNameLst>
                                      </p:cBhvr>
                                      <p:rCtr x="0" y="-16898"/>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33773 L 0 -1.07546 " pathEditMode="relative" rAng="0" ptsTypes="AA">
                                      <p:cBhvr>
                                        <p:cTn id="10" dur="2000" fill="hold"/>
                                        <p:tgtEl>
                                          <p:spTgt spid="7"/>
                                        </p:tgtEl>
                                        <p:attrNameLst>
                                          <p:attrName>ppt_x</p:attrName>
                                          <p:attrName>ppt_y</p:attrName>
                                        </p:attrNameLst>
                                      </p:cBhvr>
                                      <p:rCtr x="0" y="-3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CD Page 2</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stretch>
            <a:fillRect/>
          </a:stretch>
        </p:blipFill>
        <p:spPr>
          <a:xfrm>
            <a:off x="152400" y="2209800"/>
            <a:ext cx="8763000" cy="10123651"/>
          </a:xfrm>
          <a:prstGeom prst="rect">
            <a:avLst/>
          </a:prstGeom>
        </p:spPr>
      </p:pic>
    </p:spTree>
    <p:extLst>
      <p:ext uri="{BB962C8B-B14F-4D97-AF65-F5344CB8AC3E}">
        <p14:creationId xmlns:p14="http://schemas.microsoft.com/office/powerpoint/2010/main" val="16079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81481E-6 L 0.00417 -0.29352 " pathEditMode="relative" rAng="0" ptsTypes="AA">
                                      <p:cBhvr>
                                        <p:cTn id="6" dur="2000" fill="hold"/>
                                        <p:tgtEl>
                                          <p:spTgt spid="3"/>
                                        </p:tgtEl>
                                        <p:attrNameLst>
                                          <p:attrName>ppt_x</p:attrName>
                                          <p:attrName>ppt_y</p:attrName>
                                        </p:attrNameLst>
                                      </p:cBhvr>
                                      <p:rCtr x="208" y="-1467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0417 -0.29352 L -0.00416 -0.80463 " pathEditMode="relative" rAng="0" ptsTypes="AA">
                                      <p:cBhvr>
                                        <p:cTn id="10" dur="2000" fill="hold"/>
                                        <p:tgtEl>
                                          <p:spTgt spid="3"/>
                                        </p:tgtEl>
                                        <p:attrNameLst>
                                          <p:attrName>ppt_x</p:attrName>
                                          <p:attrName>ppt_y</p:attrName>
                                        </p:attrNameLst>
                                      </p:cBhvr>
                                      <p:rCtr x="-417" y="-2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CD Page 3</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stretch>
            <a:fillRect/>
          </a:stretch>
        </p:blipFill>
        <p:spPr>
          <a:xfrm>
            <a:off x="293810" y="2362200"/>
            <a:ext cx="8639175" cy="3019425"/>
          </a:xfrm>
          <a:prstGeom prst="rect">
            <a:avLst/>
          </a:prstGeom>
        </p:spPr>
      </p:pic>
      <p:pic>
        <p:nvPicPr>
          <p:cNvPr id="8" name="Picture 7"/>
          <p:cNvPicPr>
            <a:picLocks noChangeAspect="1"/>
          </p:cNvPicPr>
          <p:nvPr/>
        </p:nvPicPr>
        <p:blipFill>
          <a:blip r:embed="rId6"/>
          <a:stretch>
            <a:fillRect/>
          </a:stretch>
        </p:blipFill>
        <p:spPr>
          <a:xfrm>
            <a:off x="4191000" y="3048000"/>
            <a:ext cx="4029075" cy="200025"/>
          </a:xfrm>
          <a:prstGeom prst="rect">
            <a:avLst/>
          </a:prstGeom>
        </p:spPr>
      </p:pic>
      <p:pic>
        <p:nvPicPr>
          <p:cNvPr id="9" name="Picture 8"/>
          <p:cNvPicPr>
            <a:picLocks noChangeAspect="1"/>
          </p:cNvPicPr>
          <p:nvPr/>
        </p:nvPicPr>
        <p:blipFill>
          <a:blip r:embed="rId7"/>
          <a:stretch>
            <a:fillRect/>
          </a:stretch>
        </p:blipFill>
        <p:spPr>
          <a:xfrm>
            <a:off x="4343400" y="3321490"/>
            <a:ext cx="3838576" cy="183710"/>
          </a:xfrm>
          <a:prstGeom prst="rect">
            <a:avLst/>
          </a:prstGeom>
        </p:spPr>
      </p:pic>
      <p:pic>
        <p:nvPicPr>
          <p:cNvPr id="10" name="Picture 9"/>
          <p:cNvPicPr>
            <a:picLocks noChangeAspect="1"/>
          </p:cNvPicPr>
          <p:nvPr/>
        </p:nvPicPr>
        <p:blipFill>
          <a:blip r:embed="rId8"/>
          <a:stretch>
            <a:fillRect/>
          </a:stretch>
        </p:blipFill>
        <p:spPr>
          <a:xfrm>
            <a:off x="4191000" y="4821555"/>
            <a:ext cx="3171825" cy="171450"/>
          </a:xfrm>
          <a:prstGeom prst="rect">
            <a:avLst/>
          </a:prstGeom>
        </p:spPr>
      </p:pic>
      <p:pic>
        <p:nvPicPr>
          <p:cNvPr id="3" name="Picture 2"/>
          <p:cNvPicPr>
            <a:picLocks noChangeAspect="1"/>
          </p:cNvPicPr>
          <p:nvPr/>
        </p:nvPicPr>
        <p:blipFill>
          <a:blip r:embed="rId9"/>
          <a:stretch>
            <a:fillRect/>
          </a:stretch>
        </p:blipFill>
        <p:spPr>
          <a:xfrm>
            <a:off x="276225" y="5824660"/>
            <a:ext cx="8639175" cy="685800"/>
          </a:xfrm>
          <a:prstGeom prst="rect">
            <a:avLst/>
          </a:prstGeom>
        </p:spPr>
      </p:pic>
      <p:pic>
        <p:nvPicPr>
          <p:cNvPr id="6" name="Picture 5"/>
          <p:cNvPicPr>
            <a:picLocks noChangeAspect="1"/>
          </p:cNvPicPr>
          <p:nvPr/>
        </p:nvPicPr>
        <p:blipFill>
          <a:blip r:embed="rId10"/>
          <a:stretch>
            <a:fillRect/>
          </a:stretch>
        </p:blipFill>
        <p:spPr>
          <a:xfrm>
            <a:off x="255709" y="2362200"/>
            <a:ext cx="8715375" cy="3219450"/>
          </a:xfrm>
          <a:prstGeom prst="rect">
            <a:avLst/>
          </a:prstGeom>
        </p:spPr>
      </p:pic>
    </p:spTree>
    <p:extLst>
      <p:ext uri="{BB962C8B-B14F-4D97-AF65-F5344CB8AC3E}">
        <p14:creationId xmlns:p14="http://schemas.microsoft.com/office/powerpoint/2010/main" val="22422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CD Page 3 Cont.</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stretch>
            <a:fillRect/>
          </a:stretch>
        </p:blipFill>
        <p:spPr>
          <a:xfrm>
            <a:off x="213719" y="2536825"/>
            <a:ext cx="8716561" cy="8252194"/>
          </a:xfrm>
          <a:prstGeom prst="rect">
            <a:avLst/>
          </a:prstGeom>
        </p:spPr>
      </p:pic>
    </p:spTree>
    <p:extLst>
      <p:ext uri="{BB962C8B-B14F-4D97-AF65-F5344CB8AC3E}">
        <p14:creationId xmlns:p14="http://schemas.microsoft.com/office/powerpoint/2010/main" val="173240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22222E-6 L 0 -0.34931 " pathEditMode="relative" rAng="0" ptsTypes="AA">
                                      <p:cBhvr>
                                        <p:cTn id="6" dur="2000" fill="hold"/>
                                        <p:tgtEl>
                                          <p:spTgt spid="5"/>
                                        </p:tgtEl>
                                        <p:attrNameLst>
                                          <p:attrName>ppt_x</p:attrName>
                                          <p:attrName>ppt_y</p:attrName>
                                        </p:attrNameLst>
                                      </p:cBhvr>
                                      <p:rCtr x="0" y="-17477"/>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34931 L 0 -0.59468 " pathEditMode="relative" rAng="0" ptsTypes="AA">
                                      <p:cBhvr>
                                        <p:cTn id="10" dur="2000" fill="hold"/>
                                        <p:tgtEl>
                                          <p:spTgt spid="5"/>
                                        </p:tgtEl>
                                        <p:attrNameLst>
                                          <p:attrName>ppt_x</p:attrName>
                                          <p:attrName>ppt_y</p:attrName>
                                        </p:attrNameLst>
                                      </p:cBhvr>
                                      <p:rCtr x="0"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CD Page 4</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stretch>
            <a:fillRect/>
          </a:stretch>
        </p:blipFill>
        <p:spPr>
          <a:xfrm>
            <a:off x="188255" y="2536825"/>
            <a:ext cx="8767490" cy="9182100"/>
          </a:xfrm>
          <a:prstGeom prst="rect">
            <a:avLst/>
          </a:prstGeom>
        </p:spPr>
      </p:pic>
    </p:spTree>
    <p:extLst>
      <p:ext uri="{BB962C8B-B14F-4D97-AF65-F5344CB8AC3E}">
        <p14:creationId xmlns:p14="http://schemas.microsoft.com/office/powerpoint/2010/main" val="37574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85185E-6 L 0 -0.36157 " pathEditMode="relative" rAng="0" ptsTypes="AA">
                                      <p:cBhvr>
                                        <p:cTn id="6" dur="2000" fill="hold"/>
                                        <p:tgtEl>
                                          <p:spTgt spid="5"/>
                                        </p:tgtEl>
                                        <p:attrNameLst>
                                          <p:attrName>ppt_x</p:attrName>
                                          <p:attrName>ppt_y</p:attrName>
                                        </p:attrNameLst>
                                      </p:cBhvr>
                                      <p:rCtr x="0" y="-18079"/>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36157 L 0 -0.73935 " pathEditMode="relative" rAng="0" ptsTypes="AA">
                                      <p:cBhvr>
                                        <p:cTn id="10" dur="2000" fill="hold"/>
                                        <p:tgtEl>
                                          <p:spTgt spid="5"/>
                                        </p:tgtEl>
                                        <p:attrNameLst>
                                          <p:attrName>ppt_x</p:attrName>
                                          <p:attrName>ppt_y</p:attrName>
                                        </p:attrNameLst>
                                      </p:cBhvr>
                                      <p:rCtr x="0" y="-1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CD Page 5</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stretch>
            <a:fillRect/>
          </a:stretch>
        </p:blipFill>
        <p:spPr>
          <a:xfrm>
            <a:off x="190500" y="2534118"/>
            <a:ext cx="8763000" cy="11161675"/>
          </a:xfrm>
          <a:prstGeom prst="rect">
            <a:avLst/>
          </a:prstGeom>
        </p:spPr>
      </p:pic>
    </p:spTree>
    <p:extLst>
      <p:ext uri="{BB962C8B-B14F-4D97-AF65-F5344CB8AC3E}">
        <p14:creationId xmlns:p14="http://schemas.microsoft.com/office/powerpoint/2010/main" val="19281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85185E-6 L 0 -0.36088 " pathEditMode="relative" rAng="0" ptsTypes="AA">
                                      <p:cBhvr>
                                        <p:cTn id="6" dur="2000" fill="hold"/>
                                        <p:tgtEl>
                                          <p:spTgt spid="3"/>
                                        </p:tgtEl>
                                        <p:attrNameLst>
                                          <p:attrName>ppt_x</p:attrName>
                                          <p:attrName>ppt_y</p:attrName>
                                        </p:attrNameLst>
                                      </p:cBhvr>
                                      <p:rCtr x="0" y="-1805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36088 L 0 -1.02338 " pathEditMode="relative" rAng="0" ptsTypes="AA">
                                      <p:cBhvr>
                                        <p:cTn id="10" dur="2000" fill="hold"/>
                                        <p:tgtEl>
                                          <p:spTgt spid="3"/>
                                        </p:tgtEl>
                                        <p:attrNameLst>
                                          <p:attrName>ppt_x</p:attrName>
                                          <p:attrName>ppt_y</p:attrName>
                                        </p:attrNameLst>
                                      </p:cBhvr>
                                      <p:rCtr x="0" y="-33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The Challenge</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5" name="TextBox 4"/>
          <p:cNvSpPr txBox="1"/>
          <p:nvPr/>
        </p:nvSpPr>
        <p:spPr>
          <a:xfrm>
            <a:off x="800100" y="2209800"/>
            <a:ext cx="7543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Creditor responsible for the content of the Closing Disclosures (CD)</a:t>
            </a:r>
          </a:p>
          <a:p>
            <a:pPr marL="285750" indent="-285750">
              <a:buFont typeface="Arial" panose="020B0604020202020204" pitchFamily="34" charset="0"/>
              <a:buChar char="•"/>
            </a:pPr>
            <a:r>
              <a:rPr lang="en-US" dirty="0" smtClean="0"/>
              <a:t>CD is governed by Regulation Z and has TILA liability</a:t>
            </a:r>
          </a:p>
          <a:p>
            <a:pPr marL="285750" indent="-285750">
              <a:buFont typeface="Arial" panose="020B0604020202020204" pitchFamily="34" charset="0"/>
              <a:buChar char="•"/>
            </a:pPr>
            <a:r>
              <a:rPr lang="en-US" dirty="0" smtClean="0"/>
              <a:t>Consumer(s) must receive CD 3 business days before closing</a:t>
            </a:r>
          </a:p>
          <a:p>
            <a:pPr marL="285750" indent="-285750">
              <a:buFont typeface="Arial" panose="020B0604020202020204" pitchFamily="34" charset="0"/>
              <a:buChar char="•"/>
            </a:pPr>
            <a:r>
              <a:rPr lang="en-US" dirty="0" smtClean="0"/>
              <a:t>Creditor must work with settlement agent to get the information they don’t normally have access to.</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572000"/>
            <a:ext cx="1524000" cy="1524000"/>
          </a:xfrm>
          <a:prstGeom prst="rect">
            <a:avLst/>
          </a:prstGeom>
        </p:spPr>
      </p:pic>
      <p:sp>
        <p:nvSpPr>
          <p:cNvPr id="7" name="Title 1"/>
          <p:cNvSpPr txBox="1">
            <a:spLocks/>
          </p:cNvSpPr>
          <p:nvPr/>
        </p:nvSpPr>
        <p:spPr>
          <a:xfrm>
            <a:off x="1143000" y="4495800"/>
            <a:ext cx="4953000" cy="1676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5F5F5F"/>
                </a:solidFill>
              </a:rPr>
              <a:t>Solution?  </a:t>
            </a:r>
          </a:p>
          <a:p>
            <a:endParaRPr lang="en-US" dirty="0">
              <a:solidFill>
                <a:srgbClr val="5F5F5F"/>
              </a:solidFill>
            </a:endParaRPr>
          </a:p>
          <a:p>
            <a:r>
              <a:rPr lang="en-US" dirty="0" smtClean="0">
                <a:solidFill>
                  <a:srgbClr val="5F5F5F"/>
                </a:solidFill>
              </a:rPr>
              <a:t>Collaboration</a:t>
            </a:r>
            <a:endParaRPr lang="en-US" b="1" dirty="0">
              <a:solidFill>
                <a:srgbClr val="5F5F5F"/>
              </a:solidFill>
            </a:endParaRPr>
          </a:p>
        </p:txBody>
      </p:sp>
    </p:spTree>
    <p:extLst>
      <p:ext uri="{BB962C8B-B14F-4D97-AF65-F5344CB8AC3E}">
        <p14:creationId xmlns:p14="http://schemas.microsoft.com/office/powerpoint/2010/main" val="297660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fontScale="90000"/>
          </a:bodyPr>
          <a:lstStyle/>
          <a:p>
            <a:r>
              <a:rPr lang="en-US" dirty="0" smtClean="0">
                <a:solidFill>
                  <a:srgbClr val="5F5F5F"/>
                </a:solidFill>
              </a:rPr>
              <a:t>Current </a:t>
            </a:r>
            <a:r>
              <a:rPr lang="en-US" sz="4000" dirty="0" smtClean="0">
                <a:solidFill>
                  <a:srgbClr val="5F5F5F"/>
                </a:solidFill>
              </a:rPr>
              <a:t>Work</a:t>
            </a:r>
            <a:r>
              <a:rPr lang="en-US" dirty="0" smtClean="0">
                <a:solidFill>
                  <a:srgbClr val="5F5F5F"/>
                </a:solidFill>
              </a:rPr>
              <a:t> Flow</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11" name="Title 1"/>
          <p:cNvSpPr txBox="1">
            <a:spLocks/>
          </p:cNvSpPr>
          <p:nvPr/>
        </p:nvSpPr>
        <p:spPr>
          <a:xfrm>
            <a:off x="685800" y="2052366"/>
            <a:ext cx="1981200" cy="3108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5F5F5F"/>
                </a:solidFill>
              </a:rPr>
              <a:t>Lender</a:t>
            </a:r>
            <a:endParaRPr lang="en-US" sz="2000" b="1" dirty="0">
              <a:solidFill>
                <a:srgbClr val="5F5F5F"/>
              </a:solidFill>
            </a:endParaRPr>
          </a:p>
        </p:txBody>
      </p:sp>
      <p:sp>
        <p:nvSpPr>
          <p:cNvPr id="12" name="Title 1"/>
          <p:cNvSpPr txBox="1">
            <a:spLocks/>
          </p:cNvSpPr>
          <p:nvPr/>
        </p:nvSpPr>
        <p:spPr>
          <a:xfrm>
            <a:off x="6019800" y="2051306"/>
            <a:ext cx="1981200" cy="3108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5F5F5F"/>
                </a:solidFill>
              </a:rPr>
              <a:t>Settlement Agent</a:t>
            </a:r>
            <a:endParaRPr lang="en-US" sz="1800" b="1" dirty="0">
              <a:solidFill>
                <a:srgbClr val="5F5F5F"/>
              </a:solidFill>
            </a:endParaRPr>
          </a:p>
        </p:txBody>
      </p:sp>
      <p:sp>
        <p:nvSpPr>
          <p:cNvPr id="13" name="Right Arrow 12"/>
          <p:cNvSpPr/>
          <p:nvPr/>
        </p:nvSpPr>
        <p:spPr>
          <a:xfrm>
            <a:off x="1703832" y="2484118"/>
            <a:ext cx="2514600" cy="563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Order closing docs</a:t>
            </a:r>
            <a:endParaRPr lang="en-US" sz="1400" dirty="0"/>
          </a:p>
        </p:txBody>
      </p:sp>
      <p:sp>
        <p:nvSpPr>
          <p:cNvPr id="14" name="Left Arrow 13"/>
          <p:cNvSpPr/>
          <p:nvPr/>
        </p:nvSpPr>
        <p:spPr>
          <a:xfrm>
            <a:off x="1731264" y="3733800"/>
            <a:ext cx="5230368"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Preliminary HUD-1</a:t>
            </a:r>
            <a:endParaRPr lang="en-US" sz="1400" dirty="0"/>
          </a:p>
        </p:txBody>
      </p:sp>
      <p:sp>
        <p:nvSpPr>
          <p:cNvPr id="15" name="Right Arrow 14"/>
          <p:cNvSpPr/>
          <p:nvPr/>
        </p:nvSpPr>
        <p:spPr>
          <a:xfrm>
            <a:off x="1719072" y="4389119"/>
            <a:ext cx="5230368" cy="563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changes</a:t>
            </a:r>
            <a:endParaRPr lang="en-US" sz="1400" dirty="0"/>
          </a:p>
        </p:txBody>
      </p:sp>
      <p:sp>
        <p:nvSpPr>
          <p:cNvPr id="17" name="Right Arrow 16"/>
          <p:cNvSpPr/>
          <p:nvPr/>
        </p:nvSpPr>
        <p:spPr>
          <a:xfrm>
            <a:off x="4218432" y="3048000"/>
            <a:ext cx="2743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Closing Instructions</a:t>
            </a:r>
            <a:endParaRPr lang="en-US" sz="1400" dirty="0"/>
          </a:p>
        </p:txBody>
      </p:sp>
      <p:sp>
        <p:nvSpPr>
          <p:cNvPr id="18" name="Left Arrow 17"/>
          <p:cNvSpPr/>
          <p:nvPr/>
        </p:nvSpPr>
        <p:spPr>
          <a:xfrm>
            <a:off x="1719072" y="5105400"/>
            <a:ext cx="5230368"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updated HUD-1</a:t>
            </a:r>
            <a:endParaRPr lang="en-US" sz="1400" dirty="0"/>
          </a:p>
        </p:txBody>
      </p:sp>
      <p:sp>
        <p:nvSpPr>
          <p:cNvPr id="19" name="Right Arrow 18"/>
          <p:cNvSpPr/>
          <p:nvPr/>
        </p:nvSpPr>
        <p:spPr>
          <a:xfrm>
            <a:off x="1719072" y="5715000"/>
            <a:ext cx="5230368"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approval</a:t>
            </a:r>
            <a:endParaRPr lang="en-US" sz="1400" dirty="0"/>
          </a:p>
        </p:txBody>
      </p:sp>
      <p:pic>
        <p:nvPicPr>
          <p:cNvPr id="20" name="Picture 19" descr="ppdocs final-01.png"/>
          <p:cNvPicPr>
            <a:picLocks noChangeAspect="1"/>
          </p:cNvPicPr>
          <p:nvPr/>
        </p:nvPicPr>
        <p:blipFill>
          <a:blip r:embed="rId3" cstate="print"/>
          <a:stretch>
            <a:fillRect/>
          </a:stretch>
        </p:blipFill>
        <p:spPr>
          <a:xfrm>
            <a:off x="3804510" y="2047003"/>
            <a:ext cx="1077779" cy="342121"/>
          </a:xfrm>
          <a:prstGeom prst="rect">
            <a:avLst/>
          </a:prstGeom>
        </p:spPr>
      </p:pic>
    </p:spTree>
    <p:extLst>
      <p:ext uri="{BB962C8B-B14F-4D97-AF65-F5344CB8AC3E}">
        <p14:creationId xmlns:p14="http://schemas.microsoft.com/office/powerpoint/2010/main" val="4076117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609600"/>
          </a:xfrm>
        </p:spPr>
        <p:txBody>
          <a:bodyPr>
            <a:normAutofit fontScale="90000"/>
          </a:bodyPr>
          <a:lstStyle/>
          <a:p>
            <a:r>
              <a:rPr lang="en-US" dirty="0" smtClean="0">
                <a:solidFill>
                  <a:srgbClr val="5F5F5F"/>
                </a:solidFill>
              </a:rPr>
              <a:t>Future Work Flow</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7" name="Title 1"/>
          <p:cNvSpPr txBox="1">
            <a:spLocks/>
          </p:cNvSpPr>
          <p:nvPr/>
        </p:nvSpPr>
        <p:spPr>
          <a:xfrm>
            <a:off x="685800" y="2280966"/>
            <a:ext cx="1981200" cy="3108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5F5F5F"/>
                </a:solidFill>
              </a:rPr>
              <a:t>Lender</a:t>
            </a:r>
            <a:endParaRPr lang="en-US" sz="2000" b="1" dirty="0">
              <a:solidFill>
                <a:srgbClr val="5F5F5F"/>
              </a:solidFill>
            </a:endParaRPr>
          </a:p>
        </p:txBody>
      </p:sp>
      <p:sp>
        <p:nvSpPr>
          <p:cNvPr id="9" name="Title 1"/>
          <p:cNvSpPr txBox="1">
            <a:spLocks/>
          </p:cNvSpPr>
          <p:nvPr/>
        </p:nvSpPr>
        <p:spPr>
          <a:xfrm>
            <a:off x="6019800" y="2279906"/>
            <a:ext cx="1981200" cy="3108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5F5F5F"/>
                </a:solidFill>
              </a:rPr>
              <a:t>Settlement Agent</a:t>
            </a:r>
            <a:endParaRPr lang="en-US" sz="1800" b="1" dirty="0">
              <a:solidFill>
                <a:srgbClr val="5F5F5F"/>
              </a:solidFill>
            </a:endParaRPr>
          </a:p>
        </p:txBody>
      </p:sp>
      <p:sp>
        <p:nvSpPr>
          <p:cNvPr id="6" name="Right Arrow 5"/>
          <p:cNvSpPr/>
          <p:nvPr/>
        </p:nvSpPr>
        <p:spPr>
          <a:xfrm>
            <a:off x="1600200" y="4572000"/>
            <a:ext cx="2514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Order closing docs</a:t>
            </a:r>
            <a:endParaRPr lang="en-US" sz="1400" dirty="0"/>
          </a:p>
        </p:txBody>
      </p:sp>
      <p:sp>
        <p:nvSpPr>
          <p:cNvPr id="13" name="Right Arrow 12"/>
          <p:cNvSpPr/>
          <p:nvPr/>
        </p:nvSpPr>
        <p:spPr>
          <a:xfrm>
            <a:off x="4114800" y="5181600"/>
            <a:ext cx="2895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final Closing Disclosure</a:t>
            </a:r>
            <a:endParaRPr lang="en-US" sz="1400" dirty="0"/>
          </a:p>
        </p:txBody>
      </p:sp>
      <p:sp>
        <p:nvSpPr>
          <p:cNvPr id="3" name="Left-Right Arrow 2"/>
          <p:cNvSpPr/>
          <p:nvPr/>
        </p:nvSpPr>
        <p:spPr>
          <a:xfrm>
            <a:off x="5299529" y="3200401"/>
            <a:ext cx="1714500" cy="627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collaboration</a:t>
            </a:r>
          </a:p>
        </p:txBody>
      </p:sp>
      <p:sp>
        <p:nvSpPr>
          <p:cNvPr id="14" name="Left-Right Arrow 13"/>
          <p:cNvSpPr/>
          <p:nvPr/>
        </p:nvSpPr>
        <p:spPr>
          <a:xfrm>
            <a:off x="1600200" y="3200401"/>
            <a:ext cx="1714500" cy="627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collaboration</a:t>
            </a:r>
          </a:p>
        </p:txBody>
      </p:sp>
      <p:pic>
        <p:nvPicPr>
          <p:cNvPr id="10" name="Picture 9"/>
          <p:cNvPicPr>
            <a:picLocks noChangeAspect="1"/>
          </p:cNvPicPr>
          <p:nvPr/>
        </p:nvPicPr>
        <p:blipFill>
          <a:blip r:embed="rId5"/>
          <a:stretch>
            <a:fillRect/>
          </a:stretch>
        </p:blipFill>
        <p:spPr>
          <a:xfrm>
            <a:off x="3697514" y="2867024"/>
            <a:ext cx="1219200" cy="1209675"/>
          </a:xfrm>
          <a:prstGeom prst="rect">
            <a:avLst/>
          </a:prstGeom>
          <a:ln>
            <a:noFill/>
          </a:ln>
          <a:effectLst>
            <a:outerShdw blurRad="292100" dist="139700" dir="2700000" algn="tl" rotWithShape="0">
              <a:srgbClr val="333333">
                <a:alpha val="65000"/>
              </a:srgbClr>
            </a:outerShdw>
          </a:effectLst>
        </p:spPr>
      </p:pic>
      <p:pic>
        <p:nvPicPr>
          <p:cNvPr id="15" name="Picture 14" descr="ppdocs final-01.png"/>
          <p:cNvPicPr>
            <a:picLocks noChangeAspect="1"/>
          </p:cNvPicPr>
          <p:nvPr/>
        </p:nvPicPr>
        <p:blipFill>
          <a:blip r:embed="rId3" cstate="print"/>
          <a:stretch>
            <a:fillRect/>
          </a:stretch>
        </p:blipFill>
        <p:spPr>
          <a:xfrm>
            <a:off x="3804510" y="2275603"/>
            <a:ext cx="1077779" cy="342121"/>
          </a:xfrm>
          <a:prstGeom prst="rect">
            <a:avLst/>
          </a:prstGeom>
        </p:spPr>
      </p:pic>
    </p:spTree>
    <p:extLst>
      <p:ext uri="{BB962C8B-B14F-4D97-AF65-F5344CB8AC3E}">
        <p14:creationId xmlns:p14="http://schemas.microsoft.com/office/powerpoint/2010/main" val="2000180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normAutofit/>
          </a:bodyPr>
          <a:lstStyle/>
          <a:p>
            <a:r>
              <a:rPr lang="en-US" dirty="0" smtClean="0">
                <a:solidFill>
                  <a:srgbClr val="5F5F5F"/>
                </a:solidFill>
              </a:rPr>
              <a:t>Features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5" name="TextBox 4"/>
          <p:cNvSpPr txBox="1"/>
          <p:nvPr/>
        </p:nvSpPr>
        <p:spPr>
          <a:xfrm>
            <a:off x="800100" y="2500730"/>
            <a:ext cx="75438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Website can be branded with lender-client’s name and logo</a:t>
            </a:r>
          </a:p>
          <a:p>
            <a:pPr marL="285750" indent="-285750">
              <a:buFont typeface="Arial" panose="020B0604020202020204" pitchFamily="34" charset="0"/>
              <a:buChar char="•"/>
            </a:pPr>
            <a:r>
              <a:rPr lang="en-US" dirty="0" smtClean="0"/>
              <a:t>Invite settlement agent to a mutual workspace</a:t>
            </a:r>
          </a:p>
          <a:p>
            <a:pPr marL="285750" indent="-285750">
              <a:buFont typeface="Arial" panose="020B0604020202020204" pitchFamily="34" charset="0"/>
              <a:buChar char="•"/>
            </a:pPr>
            <a:r>
              <a:rPr lang="en-US" dirty="0" smtClean="0"/>
              <a:t>Both parties looking at the same screen</a:t>
            </a:r>
          </a:p>
          <a:p>
            <a:pPr marL="285750" indent="-285750">
              <a:buFont typeface="Arial" panose="020B0604020202020204" pitchFamily="34" charset="0"/>
              <a:buChar char="•"/>
            </a:pPr>
            <a:r>
              <a:rPr lang="en-US" dirty="0" smtClean="0"/>
              <a:t>No initial setup required by the invitee</a:t>
            </a:r>
          </a:p>
          <a:p>
            <a:pPr marL="285750" indent="-285750">
              <a:buFont typeface="Arial" panose="020B0604020202020204" pitchFamily="34" charset="0"/>
              <a:buChar char="•"/>
            </a:pPr>
            <a:r>
              <a:rPr lang="en-US" dirty="0" smtClean="0"/>
              <a:t>Intuitive workspace. The screen looks like the CD highlighting data changes</a:t>
            </a:r>
            <a:endParaRPr lang="en-US" dirty="0"/>
          </a:p>
          <a:p>
            <a:pPr marL="285750" indent="-285750">
              <a:buFont typeface="Arial" panose="020B0604020202020204" pitchFamily="34" charset="0"/>
              <a:buChar char="•"/>
            </a:pPr>
            <a:r>
              <a:rPr lang="en-US" dirty="0" smtClean="0"/>
              <a:t>Settlement agent can upload data from their system</a:t>
            </a:r>
          </a:p>
          <a:p>
            <a:pPr marL="285750" indent="-285750">
              <a:buFont typeface="Arial" panose="020B0604020202020204" pitchFamily="34" charset="0"/>
              <a:buChar char="•"/>
            </a:pPr>
            <a:r>
              <a:rPr lang="en-US" dirty="0" smtClean="0"/>
              <a:t>Lender notified when settlement agent submits the form</a:t>
            </a:r>
          </a:p>
          <a:p>
            <a:pPr marL="285750" indent="-285750">
              <a:buFont typeface="Arial" panose="020B0604020202020204" pitchFamily="34" charset="0"/>
              <a:buChar char="•"/>
            </a:pPr>
            <a:r>
              <a:rPr lang="en-US" dirty="0" smtClean="0"/>
              <a:t>Lender can accept or reject changes</a:t>
            </a:r>
          </a:p>
          <a:p>
            <a:pPr marL="285750" indent="-285750">
              <a:buFont typeface="Arial" panose="020B0604020202020204" pitchFamily="34" charset="0"/>
              <a:buChar char="•"/>
            </a:pPr>
            <a:r>
              <a:rPr lang="en-US" dirty="0" smtClean="0"/>
              <a:t>Settlement agent notified when Lender accepts or rejects changes</a:t>
            </a:r>
          </a:p>
          <a:p>
            <a:pPr marL="285750" indent="-285750">
              <a:buFont typeface="Arial" panose="020B0604020202020204" pitchFamily="34" charset="0"/>
              <a:buChar char="•"/>
            </a:pPr>
            <a:r>
              <a:rPr lang="en-US" dirty="0" smtClean="0"/>
              <a:t>The workspace remains open until Lender closes it</a:t>
            </a:r>
          </a:p>
          <a:p>
            <a:pPr marL="285750" indent="-285750">
              <a:buFont typeface="Arial" panose="020B0604020202020204" pitchFamily="34" charset="0"/>
              <a:buChar char="•"/>
            </a:pPr>
            <a:r>
              <a:rPr lang="en-US" dirty="0" smtClean="0"/>
              <a:t>Lender can submit data to PPDocs to generate CD </a:t>
            </a:r>
          </a:p>
          <a:p>
            <a:pPr marL="285750" indent="-285750">
              <a:buFont typeface="Arial" panose="020B0604020202020204" pitchFamily="34" charset="0"/>
              <a:buChar char="•"/>
            </a:pPr>
            <a:r>
              <a:rPr lang="en-US" dirty="0" smtClean="0"/>
              <a:t>Lender can export data back to their LOS</a:t>
            </a:r>
          </a:p>
          <a:p>
            <a:pPr marL="285750" indent="-285750">
              <a:buFont typeface="Arial" panose="020B0604020202020204" pitchFamily="34" charset="0"/>
              <a:buChar char="•"/>
            </a:pPr>
            <a:r>
              <a:rPr lang="en-US" dirty="0" smtClean="0"/>
              <a:t>Log showing all changes for both parties to see</a:t>
            </a:r>
            <a:endParaRPr lang="en-US" dirty="0"/>
          </a:p>
        </p:txBody>
      </p:sp>
    </p:spTree>
    <p:extLst>
      <p:ext uri="{BB962C8B-B14F-4D97-AF65-F5344CB8AC3E}">
        <p14:creationId xmlns:p14="http://schemas.microsoft.com/office/powerpoint/2010/main" val="4008092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2180063"/>
            <a:ext cx="3657600" cy="21236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pPr algn="just"/>
            <a:r>
              <a:rPr lang="en-US" sz="3200" b="1" dirty="0"/>
              <a:t>Page 3: Other</a:t>
            </a:r>
          </a:p>
          <a:p>
            <a:pPr algn="just"/>
            <a:endParaRPr lang="en-US" sz="3200" b="1" dirty="0"/>
          </a:p>
          <a:p>
            <a:pPr algn="just"/>
            <a:r>
              <a:rPr lang="en-US" sz="1700" b="1" dirty="0"/>
              <a:t>Contact information for creditor and loan officer; comparisons; other considerations; and confirm receipt (optional)</a:t>
            </a:r>
            <a:endParaRPr lang="en-US" dirty="0"/>
          </a:p>
        </p:txBody>
      </p:sp>
      <p:pic>
        <p:nvPicPr>
          <p:cNvPr id="2" name="Picture 1"/>
          <p:cNvPicPr>
            <a:picLocks noChangeAspect="1"/>
          </p:cNvPicPr>
          <p:nvPr/>
        </p:nvPicPr>
        <p:blipFill>
          <a:blip r:embed="rId3"/>
          <a:stretch>
            <a:fillRect/>
          </a:stretch>
        </p:blipFill>
        <p:spPr>
          <a:xfrm>
            <a:off x="76200" y="228600"/>
            <a:ext cx="5010958" cy="6465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420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8" name="Flowchart: Process 7"/>
          <p:cNvSpPr/>
          <p:nvPr/>
        </p:nvSpPr>
        <p:spPr>
          <a:xfrm>
            <a:off x="5887453" y="3035057"/>
            <a:ext cx="1409700" cy="638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Suggest Changes</a:t>
            </a:r>
            <a:endParaRPr lang="en-US" sz="1000" dirty="0"/>
          </a:p>
        </p:txBody>
      </p:sp>
      <p:sp>
        <p:nvSpPr>
          <p:cNvPr id="9" name="Flowchart: Decision 8"/>
          <p:cNvSpPr/>
          <p:nvPr/>
        </p:nvSpPr>
        <p:spPr>
          <a:xfrm>
            <a:off x="5731042" y="1514404"/>
            <a:ext cx="1638300"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Knowledge of loan?</a:t>
            </a:r>
            <a:endParaRPr lang="en-US" sz="1000" dirty="0"/>
          </a:p>
        </p:txBody>
      </p:sp>
      <p:sp>
        <p:nvSpPr>
          <p:cNvPr id="12" name="Flowchart: Process 11"/>
          <p:cNvSpPr/>
          <p:nvPr/>
        </p:nvSpPr>
        <p:spPr>
          <a:xfrm>
            <a:off x="1850858" y="1722786"/>
            <a:ext cx="1409700" cy="638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Start new loan on PPDocs</a:t>
            </a:r>
            <a:endParaRPr lang="en-US" sz="1000" dirty="0"/>
          </a:p>
        </p:txBody>
      </p:sp>
      <p:sp>
        <p:nvSpPr>
          <p:cNvPr id="11" name="Flowchart: Process 10"/>
          <p:cNvSpPr/>
          <p:nvPr/>
        </p:nvSpPr>
        <p:spPr>
          <a:xfrm>
            <a:off x="1273342" y="4115586"/>
            <a:ext cx="1447800"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Accepts / Reject changes</a:t>
            </a:r>
            <a:endParaRPr lang="en-US" sz="1000" dirty="0"/>
          </a:p>
        </p:txBody>
      </p:sp>
      <p:sp>
        <p:nvSpPr>
          <p:cNvPr id="14" name="Flowchart: Multidocument 13"/>
          <p:cNvSpPr/>
          <p:nvPr/>
        </p:nvSpPr>
        <p:spPr>
          <a:xfrm>
            <a:off x="457200" y="5257801"/>
            <a:ext cx="1028700" cy="10668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Create Closing Disclosure</a:t>
            </a:r>
            <a:endParaRPr lang="en-US" sz="1000" dirty="0"/>
          </a:p>
        </p:txBody>
      </p:sp>
      <p:sp>
        <p:nvSpPr>
          <p:cNvPr id="16" name="Rectangle 15"/>
          <p:cNvSpPr/>
          <p:nvPr/>
        </p:nvSpPr>
        <p:spPr>
          <a:xfrm>
            <a:off x="625642" y="1066800"/>
            <a:ext cx="27432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Lender</a:t>
            </a:r>
            <a:endParaRPr lang="en-US" dirty="0"/>
          </a:p>
        </p:txBody>
      </p:sp>
      <p:sp>
        <p:nvSpPr>
          <p:cNvPr id="18" name="Rectangle 17"/>
          <p:cNvSpPr/>
          <p:nvPr/>
        </p:nvSpPr>
        <p:spPr>
          <a:xfrm>
            <a:off x="5638800" y="1066800"/>
            <a:ext cx="27432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Settlement Agent</a:t>
            </a:r>
            <a:endParaRPr lang="en-US" dirty="0"/>
          </a:p>
        </p:txBody>
      </p:sp>
      <p:cxnSp>
        <p:nvCxnSpPr>
          <p:cNvPr id="19" name="Straight Arrow Connector 18"/>
          <p:cNvCxnSpPr/>
          <p:nvPr/>
        </p:nvCxnSpPr>
        <p:spPr>
          <a:xfrm>
            <a:off x="3368842" y="2042928"/>
            <a:ext cx="517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21442" y="2026885"/>
            <a:ext cx="517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8" idx="2"/>
            <a:endCxn id="11" idx="0"/>
          </p:cNvCxnSpPr>
          <p:nvPr/>
        </p:nvCxnSpPr>
        <p:spPr>
          <a:xfrm rot="5400000">
            <a:off x="4073780" y="1597063"/>
            <a:ext cx="441986" cy="45950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550192" y="26670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390442" y="2026885"/>
            <a:ext cx="2586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1" idx="2"/>
            <a:endCxn id="14" idx="0"/>
          </p:cNvCxnSpPr>
          <p:nvPr/>
        </p:nvCxnSpPr>
        <p:spPr>
          <a:xfrm rot="5400000">
            <a:off x="1329675" y="4590233"/>
            <a:ext cx="380215" cy="9549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1" idx="2"/>
          </p:cNvCxnSpPr>
          <p:nvPr/>
        </p:nvCxnSpPr>
        <p:spPr>
          <a:xfrm rot="16200000" flipH="1">
            <a:off x="2233371" y="4641457"/>
            <a:ext cx="380214" cy="8524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endCxn id="8" idx="1"/>
          </p:cNvCxnSpPr>
          <p:nvPr/>
        </p:nvCxnSpPr>
        <p:spPr>
          <a:xfrm flipV="1">
            <a:off x="5029200" y="3354329"/>
            <a:ext cx="858253" cy="11712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815389" y="4523090"/>
            <a:ext cx="994611" cy="2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7331244" y="3358339"/>
            <a:ext cx="376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911" y="1789543"/>
            <a:ext cx="457200" cy="457200"/>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8232" y="3125728"/>
            <a:ext cx="457200" cy="457200"/>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1114" y="5334001"/>
            <a:ext cx="457200" cy="457200"/>
          </a:xfrm>
          <a:prstGeom prst="rect">
            <a:avLst/>
          </a:prstGeom>
        </p:spPr>
      </p:pic>
      <p:sp>
        <p:nvSpPr>
          <p:cNvPr id="73" name="Flowchart: Terminator 72"/>
          <p:cNvSpPr/>
          <p:nvPr/>
        </p:nvSpPr>
        <p:spPr>
          <a:xfrm>
            <a:off x="3870158" y="4363890"/>
            <a:ext cx="1159042" cy="28431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Notify</a:t>
            </a:r>
            <a:endParaRPr lang="en-US" sz="1200" dirty="0"/>
          </a:p>
        </p:txBody>
      </p:sp>
      <p:sp>
        <p:nvSpPr>
          <p:cNvPr id="77" name="Flowchart: Terminator 76"/>
          <p:cNvSpPr/>
          <p:nvPr/>
        </p:nvSpPr>
        <p:spPr>
          <a:xfrm>
            <a:off x="3946358" y="1884730"/>
            <a:ext cx="1159042" cy="28431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Invite</a:t>
            </a:r>
            <a:endParaRPr lang="en-US" sz="1200" dirty="0"/>
          </a:p>
        </p:txBody>
      </p:sp>
      <p:cxnSp>
        <p:nvCxnSpPr>
          <p:cNvPr id="26" name="Elbow Connector 25"/>
          <p:cNvCxnSpPr/>
          <p:nvPr/>
        </p:nvCxnSpPr>
        <p:spPr>
          <a:xfrm rot="16200000" flipH="1">
            <a:off x="6834214" y="3423042"/>
            <a:ext cx="380214" cy="852472"/>
          </a:xfrm>
          <a:prstGeom prst="bentConnector3">
            <a:avLst>
              <a:gd name="adj1" fmla="val 62658"/>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1957" y="4115586"/>
            <a:ext cx="457200" cy="457200"/>
          </a:xfrm>
          <a:prstGeom prst="rect">
            <a:avLst/>
          </a:prstGeom>
        </p:spPr>
      </p:pic>
    </p:spTree>
    <p:extLst>
      <p:ext uri="{BB962C8B-B14F-4D97-AF65-F5344CB8AC3E}">
        <p14:creationId xmlns:p14="http://schemas.microsoft.com/office/powerpoint/2010/main" val="2416542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fontScale="90000"/>
          </a:bodyPr>
          <a:lstStyle/>
          <a:p>
            <a:r>
              <a:rPr lang="en-US"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06" y="3581400"/>
            <a:ext cx="8814188" cy="208681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302547" y="2612457"/>
            <a:ext cx="6371039" cy="369332"/>
          </a:xfrm>
          <a:prstGeom prst="rect">
            <a:avLst/>
          </a:prstGeom>
          <a:noFill/>
        </p:spPr>
        <p:txBody>
          <a:bodyPr wrap="none" rtlCol="0">
            <a:spAutoFit/>
          </a:bodyPr>
          <a:lstStyle/>
          <a:p>
            <a:r>
              <a:rPr lang="en-US" dirty="0" smtClean="0"/>
              <a:t>Lender invites settlement agent to collaborate by sending an email</a:t>
            </a:r>
            <a:endParaRPr lang="en-US" dirty="0"/>
          </a:p>
        </p:txBody>
      </p:sp>
    </p:spTree>
    <p:extLst>
      <p:ext uri="{BB962C8B-B14F-4D97-AF65-F5344CB8AC3E}">
        <p14:creationId xmlns:p14="http://schemas.microsoft.com/office/powerpoint/2010/main" val="1015851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a:bodyPr>
          <a:lstStyle/>
          <a:p>
            <a:r>
              <a:rPr lang="en-US" sz="3600" dirty="0" smtClean="0">
                <a:solidFill>
                  <a:srgbClr val="5F5F5F"/>
                </a:solidFill>
              </a:rPr>
              <a:t>How it works</a:t>
            </a:r>
            <a:endParaRPr lang="en-US" sz="3600"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7" name="Picture 6"/>
          <p:cNvPicPr>
            <a:picLocks noChangeAspect="1"/>
          </p:cNvPicPr>
          <p:nvPr/>
        </p:nvPicPr>
        <p:blipFill>
          <a:blip r:embed="rId5"/>
          <a:stretch>
            <a:fillRect/>
          </a:stretch>
        </p:blipFill>
        <p:spPr>
          <a:xfrm>
            <a:off x="2162765" y="3429000"/>
            <a:ext cx="4818469" cy="315204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2087881"/>
            <a:ext cx="7772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Settlement agent follows link in email to a website.</a:t>
            </a:r>
          </a:p>
          <a:p>
            <a:pPr marL="285750" indent="-285750">
              <a:buFont typeface="Arial" panose="020B0604020202020204" pitchFamily="34" charset="0"/>
              <a:buChar char="•"/>
            </a:pPr>
            <a:r>
              <a:rPr lang="en-US" dirty="0" smtClean="0"/>
              <a:t>Settlement agent required to authenticate by entering something about the loan or a password.  Lender’s choice.</a:t>
            </a:r>
            <a:endParaRPr lang="en-US" dirty="0"/>
          </a:p>
        </p:txBody>
      </p:sp>
    </p:spTree>
    <p:extLst>
      <p:ext uri="{BB962C8B-B14F-4D97-AF65-F5344CB8AC3E}">
        <p14:creationId xmlns:p14="http://schemas.microsoft.com/office/powerpoint/2010/main" val="435942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a:bodyPr>
          <a:lstStyle/>
          <a:p>
            <a:r>
              <a:rPr lang="en-US" sz="4000"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6" name="TextBox 5"/>
          <p:cNvSpPr txBox="1"/>
          <p:nvPr/>
        </p:nvSpPr>
        <p:spPr>
          <a:xfrm>
            <a:off x="685800" y="2087881"/>
            <a:ext cx="7772400" cy="369332"/>
          </a:xfrm>
          <a:prstGeom prst="rect">
            <a:avLst/>
          </a:prstGeom>
          <a:noFill/>
        </p:spPr>
        <p:txBody>
          <a:bodyPr wrap="square" rtlCol="0">
            <a:spAutoFit/>
          </a:bodyPr>
          <a:lstStyle/>
          <a:p>
            <a:pPr algn="ctr"/>
            <a:r>
              <a:rPr lang="en-US" dirty="0" smtClean="0"/>
              <a:t>The screen looks just like the Closing Disclosure</a:t>
            </a:r>
            <a:endParaRPr lang="en-US" dirty="0"/>
          </a:p>
        </p:txBody>
      </p:sp>
      <p:pic>
        <p:nvPicPr>
          <p:cNvPr id="8" name="Picture 7"/>
          <p:cNvPicPr>
            <a:picLocks noChangeAspect="1"/>
          </p:cNvPicPr>
          <p:nvPr/>
        </p:nvPicPr>
        <p:blipFill>
          <a:blip r:embed="rId5"/>
          <a:stretch>
            <a:fillRect/>
          </a:stretch>
        </p:blipFill>
        <p:spPr>
          <a:xfrm>
            <a:off x="152400" y="2640094"/>
            <a:ext cx="8848647" cy="6495213"/>
          </a:xfrm>
          <a:prstGeom prst="rect">
            <a:avLst/>
          </a:prstGeom>
        </p:spPr>
      </p:pic>
    </p:spTree>
    <p:extLst>
      <p:ext uri="{BB962C8B-B14F-4D97-AF65-F5344CB8AC3E}">
        <p14:creationId xmlns:p14="http://schemas.microsoft.com/office/powerpoint/2010/main" val="1288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7.40741E-7 L 0 -0.33357 " pathEditMode="relative" rAng="0" ptsTypes="AA">
                                      <p:cBhvr>
                                        <p:cTn id="6" dur="2000" fill="hold"/>
                                        <p:tgtEl>
                                          <p:spTgt spid="8"/>
                                        </p:tgtEl>
                                        <p:attrNameLst>
                                          <p:attrName>ppt_x</p:attrName>
                                          <p:attrName>ppt_y</p:attrName>
                                        </p:attrNameLst>
                                      </p:cBhvr>
                                      <p:rCtr x="0" y="-1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fontScale="90000"/>
          </a:bodyPr>
          <a:lstStyle/>
          <a:p>
            <a:r>
              <a:rPr lang="en-US"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stretch>
            <a:fillRect/>
          </a:stretch>
        </p:blipFill>
        <p:spPr>
          <a:xfrm>
            <a:off x="757237" y="3505200"/>
            <a:ext cx="7629525" cy="2590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5800" y="2520434"/>
            <a:ext cx="7772400" cy="369332"/>
          </a:xfrm>
          <a:prstGeom prst="rect">
            <a:avLst/>
          </a:prstGeom>
          <a:noFill/>
        </p:spPr>
        <p:txBody>
          <a:bodyPr wrap="square" rtlCol="0">
            <a:spAutoFit/>
          </a:bodyPr>
          <a:lstStyle/>
          <a:p>
            <a:pPr algn="ctr"/>
            <a:r>
              <a:rPr lang="en-US" dirty="0" smtClean="0"/>
              <a:t>Notification to Lender when Settlement agent submits the form.</a:t>
            </a:r>
            <a:endParaRPr lang="en-US" dirty="0"/>
          </a:p>
        </p:txBody>
      </p:sp>
    </p:spTree>
    <p:extLst>
      <p:ext uri="{BB962C8B-B14F-4D97-AF65-F5344CB8AC3E}">
        <p14:creationId xmlns:p14="http://schemas.microsoft.com/office/powerpoint/2010/main" val="2974045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fontScale="90000"/>
          </a:bodyPr>
          <a:lstStyle/>
          <a:p>
            <a:r>
              <a:rPr lang="en-US"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7" name="TextBox 6"/>
          <p:cNvSpPr txBox="1"/>
          <p:nvPr/>
        </p:nvSpPr>
        <p:spPr>
          <a:xfrm>
            <a:off x="685800" y="2520434"/>
            <a:ext cx="7772400" cy="369332"/>
          </a:xfrm>
          <a:prstGeom prst="rect">
            <a:avLst/>
          </a:prstGeom>
          <a:noFill/>
        </p:spPr>
        <p:txBody>
          <a:bodyPr wrap="square" rtlCol="0">
            <a:spAutoFit/>
          </a:bodyPr>
          <a:lstStyle/>
          <a:p>
            <a:pPr algn="ctr"/>
            <a:r>
              <a:rPr lang="en-US" dirty="0" smtClean="0"/>
              <a:t>New link appears for Lender to review suggested changes</a:t>
            </a:r>
            <a:endParaRPr lang="en-US" dirty="0"/>
          </a:p>
        </p:txBody>
      </p:sp>
      <p:pic>
        <p:nvPicPr>
          <p:cNvPr id="3" name="Picture 2"/>
          <p:cNvPicPr>
            <a:picLocks noChangeAspect="1"/>
          </p:cNvPicPr>
          <p:nvPr/>
        </p:nvPicPr>
        <p:blipFill>
          <a:blip r:embed="rId5"/>
          <a:stretch>
            <a:fillRect/>
          </a:stretch>
        </p:blipFill>
        <p:spPr>
          <a:xfrm>
            <a:off x="356599" y="3505200"/>
            <a:ext cx="8430802" cy="1971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034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fontScale="90000"/>
          </a:bodyPr>
          <a:lstStyle/>
          <a:p>
            <a:r>
              <a:rPr lang="en-US"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58" y="3048000"/>
            <a:ext cx="8534400" cy="334219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2153334"/>
            <a:ext cx="7772400" cy="646331"/>
          </a:xfrm>
          <a:prstGeom prst="rect">
            <a:avLst/>
          </a:prstGeom>
          <a:noFill/>
        </p:spPr>
        <p:txBody>
          <a:bodyPr wrap="square" rtlCol="0">
            <a:spAutoFit/>
          </a:bodyPr>
          <a:lstStyle/>
          <a:p>
            <a:pPr algn="ctr"/>
            <a:r>
              <a:rPr lang="en-US" dirty="0" smtClean="0"/>
              <a:t>Lender can accept or reject changes and click link to see how it affects the Closing Disclosure</a:t>
            </a:r>
          </a:p>
        </p:txBody>
      </p:sp>
    </p:spTree>
    <p:extLst>
      <p:ext uri="{BB962C8B-B14F-4D97-AF65-F5344CB8AC3E}">
        <p14:creationId xmlns:p14="http://schemas.microsoft.com/office/powerpoint/2010/main" val="2938534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fontScale="90000"/>
          </a:bodyPr>
          <a:lstStyle/>
          <a:p>
            <a:r>
              <a:rPr lang="en-US"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 y="3276600"/>
            <a:ext cx="8153400" cy="31155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2406134"/>
            <a:ext cx="7772400" cy="369332"/>
          </a:xfrm>
          <a:prstGeom prst="rect">
            <a:avLst/>
          </a:prstGeom>
          <a:noFill/>
        </p:spPr>
        <p:txBody>
          <a:bodyPr wrap="square" rtlCol="0">
            <a:spAutoFit/>
          </a:bodyPr>
          <a:lstStyle/>
          <a:p>
            <a:pPr algn="ctr"/>
            <a:r>
              <a:rPr lang="en-US" dirty="0" smtClean="0"/>
              <a:t>Color coded decisions for easy navigation</a:t>
            </a:r>
          </a:p>
        </p:txBody>
      </p:sp>
    </p:spTree>
    <p:extLst>
      <p:ext uri="{BB962C8B-B14F-4D97-AF65-F5344CB8AC3E}">
        <p14:creationId xmlns:p14="http://schemas.microsoft.com/office/powerpoint/2010/main" val="946204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761999"/>
          </a:xfrm>
        </p:spPr>
        <p:txBody>
          <a:bodyPr>
            <a:normAutofit/>
          </a:bodyPr>
          <a:lstStyle/>
          <a:p>
            <a:r>
              <a:rPr lang="en-US" sz="4000" dirty="0" smtClean="0">
                <a:solidFill>
                  <a:srgbClr val="5F5F5F"/>
                </a:solidFill>
              </a:rPr>
              <a:t>How it works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6" name="TextBox 5"/>
          <p:cNvSpPr txBox="1"/>
          <p:nvPr/>
        </p:nvSpPr>
        <p:spPr>
          <a:xfrm>
            <a:off x="697832" y="2482334"/>
            <a:ext cx="7772400" cy="369332"/>
          </a:xfrm>
          <a:prstGeom prst="rect">
            <a:avLst/>
          </a:prstGeom>
          <a:noFill/>
        </p:spPr>
        <p:txBody>
          <a:bodyPr wrap="square" rtlCol="0">
            <a:spAutoFit/>
          </a:bodyPr>
          <a:lstStyle/>
          <a:p>
            <a:pPr algn="ctr"/>
            <a:r>
              <a:rPr lang="en-US" dirty="0" smtClean="0"/>
              <a:t>Settlement Agent notified showing the decisions made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2732" y="2971800"/>
            <a:ext cx="5562599"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5409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5201"/>
            <a:ext cx="7772400" cy="555945"/>
          </a:xfrm>
        </p:spPr>
        <p:txBody>
          <a:bodyPr>
            <a:normAutofit fontScale="90000"/>
          </a:bodyPr>
          <a:lstStyle/>
          <a:p>
            <a:r>
              <a:rPr lang="en-US" dirty="0" smtClean="0">
                <a:solidFill>
                  <a:srgbClr val="5F5F5F"/>
                </a:solidFill>
              </a:rPr>
              <a:t>Final Thoughts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217" y="2064992"/>
            <a:ext cx="6593965" cy="4783483"/>
          </a:xfrm>
          <a:prstGeom prst="rect">
            <a:avLst/>
          </a:prstGeom>
        </p:spPr>
      </p:pic>
    </p:spTree>
    <p:extLst>
      <p:ext uri="{BB962C8B-B14F-4D97-AF65-F5344CB8AC3E}">
        <p14:creationId xmlns:p14="http://schemas.microsoft.com/office/powerpoint/2010/main" val="885790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First Impression</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3" name="TextBox 2"/>
          <p:cNvSpPr txBox="1"/>
          <p:nvPr/>
        </p:nvSpPr>
        <p:spPr>
          <a:xfrm>
            <a:off x="723900" y="2438400"/>
            <a:ext cx="7696200" cy="3416320"/>
          </a:xfrm>
          <a:prstGeom prst="rect">
            <a:avLst/>
          </a:prstGeom>
          <a:noFill/>
        </p:spPr>
        <p:txBody>
          <a:bodyPr wrap="square" rtlCol="0">
            <a:spAutoFit/>
          </a:bodyPr>
          <a:lstStyle/>
          <a:p>
            <a:pPr marL="285750" indent="-285750">
              <a:buBlip>
                <a:blip r:embed="rId5"/>
              </a:buBlip>
            </a:pPr>
            <a:r>
              <a:rPr lang="en-US" sz="2400" b="1" dirty="0" smtClean="0"/>
              <a:t>Dynamic</a:t>
            </a:r>
            <a:r>
              <a:rPr lang="en-US" sz="2400" dirty="0" smtClean="0"/>
              <a:t> with </a:t>
            </a:r>
            <a:r>
              <a:rPr lang="en-US" sz="2400" b="1" dirty="0" smtClean="0"/>
              <a:t>MANY</a:t>
            </a:r>
            <a:r>
              <a:rPr lang="en-US" sz="2400" dirty="0" smtClean="0"/>
              <a:t> variations.  Cannot do by hand.</a:t>
            </a:r>
          </a:p>
          <a:p>
            <a:pPr marL="285750" indent="-285750">
              <a:buBlip>
                <a:blip r:embed="rId5"/>
              </a:buBlip>
            </a:pPr>
            <a:r>
              <a:rPr lang="en-US" sz="2400" dirty="0" smtClean="0"/>
              <a:t>Strict </a:t>
            </a:r>
            <a:r>
              <a:rPr lang="en-US" sz="2400" dirty="0"/>
              <a:t>rules </a:t>
            </a:r>
            <a:r>
              <a:rPr lang="en-US" sz="2400" dirty="0" smtClean="0"/>
              <a:t>for term</a:t>
            </a:r>
            <a:r>
              <a:rPr lang="en-US" sz="2400" dirty="0"/>
              <a:t>, purpose, and </a:t>
            </a:r>
            <a:r>
              <a:rPr lang="en-US" sz="2400" dirty="0" smtClean="0"/>
              <a:t>product description</a:t>
            </a:r>
            <a:endParaRPr lang="en-US" sz="2400" dirty="0"/>
          </a:p>
          <a:p>
            <a:pPr marL="285750" indent="-285750">
              <a:buBlip>
                <a:blip r:embed="rId5"/>
              </a:buBlip>
            </a:pPr>
            <a:r>
              <a:rPr lang="en-US" sz="2400" b="1" dirty="0" smtClean="0"/>
              <a:t>Alphabetized</a:t>
            </a:r>
            <a:r>
              <a:rPr lang="en-US" sz="2400" dirty="0" smtClean="0"/>
              <a:t> list of fees with limited number of lines</a:t>
            </a:r>
          </a:p>
          <a:p>
            <a:pPr marL="285750" indent="-285750">
              <a:buBlip>
                <a:blip r:embed="rId5"/>
              </a:buBlip>
            </a:pPr>
            <a:r>
              <a:rPr lang="en-US" sz="2400" dirty="0" smtClean="0"/>
              <a:t>Difficult to complete Projected Payments</a:t>
            </a:r>
          </a:p>
          <a:p>
            <a:pPr marL="285750" indent="-285750">
              <a:buBlip>
                <a:blip r:embed="rId5"/>
              </a:buBlip>
            </a:pPr>
            <a:r>
              <a:rPr lang="en-US" sz="2400" dirty="0" smtClean="0"/>
              <a:t>No longer possible to test APR with OCC APR tool</a:t>
            </a:r>
          </a:p>
          <a:p>
            <a:pPr marL="285750" indent="-285750">
              <a:buBlip>
                <a:blip r:embed="rId5"/>
              </a:buBlip>
            </a:pPr>
            <a:r>
              <a:rPr lang="en-US" sz="2400" b="1" dirty="0"/>
              <a:t>Inconsistent</a:t>
            </a:r>
            <a:r>
              <a:rPr lang="en-US" sz="2400" dirty="0"/>
              <a:t> rounding</a:t>
            </a:r>
          </a:p>
          <a:p>
            <a:endParaRPr lang="en-US" dirty="0" smtClean="0"/>
          </a:p>
          <a:p>
            <a:pPr marL="285750" indent="-285750">
              <a:buBlip>
                <a:blip r:embed="rId5"/>
              </a:buBlip>
            </a:pPr>
            <a:endParaRPr lang="en-US" dirty="0" smtClean="0"/>
          </a:p>
          <a:p>
            <a:pPr marL="285750" indent="-285750">
              <a:buBlip>
                <a:blip r:embed="rId5"/>
              </a:buBlip>
            </a:pPr>
            <a:endParaRPr lang="en-US" dirty="0" smtClean="0"/>
          </a:p>
          <a:p>
            <a:pPr marL="285750" indent="-285750">
              <a:buBlip>
                <a:blip r:embed="rId5"/>
              </a:buBlip>
            </a:pPr>
            <a:endParaRPr lang="en-US" dirty="0"/>
          </a:p>
        </p:txBody>
      </p:sp>
    </p:spTree>
    <p:extLst>
      <p:ext uri="{BB962C8B-B14F-4D97-AF65-F5344CB8AC3E}">
        <p14:creationId xmlns:p14="http://schemas.microsoft.com/office/powerpoint/2010/main" val="973672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Let’s take a closer look</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5" name="Picture 4"/>
          <p:cNvPicPr>
            <a:picLocks noChangeAspect="1"/>
          </p:cNvPicPr>
          <p:nvPr/>
        </p:nvPicPr>
        <p:blipFill>
          <a:blip r:embed="rId5"/>
          <a:stretch>
            <a:fillRect/>
          </a:stretch>
        </p:blipFill>
        <p:spPr>
          <a:xfrm>
            <a:off x="313408" y="2741476"/>
            <a:ext cx="8616506" cy="251350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271004" y="1095108"/>
            <a:ext cx="8601992" cy="5708235"/>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a:stretch>
            <a:fillRect/>
          </a:stretch>
        </p:blipFill>
        <p:spPr>
          <a:xfrm>
            <a:off x="781895" y="2698930"/>
            <a:ext cx="7687191" cy="304972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a:stretch>
            <a:fillRect/>
          </a:stretch>
        </p:blipFill>
        <p:spPr>
          <a:xfrm>
            <a:off x="1371600" y="6172200"/>
            <a:ext cx="2362200" cy="425970"/>
          </a:xfrm>
          <a:prstGeom prst="rect">
            <a:avLst/>
          </a:prstGeom>
        </p:spPr>
      </p:pic>
      <p:pic>
        <p:nvPicPr>
          <p:cNvPr id="8" name="Picture 7"/>
          <p:cNvPicPr>
            <a:picLocks noChangeAspect="1"/>
          </p:cNvPicPr>
          <p:nvPr/>
        </p:nvPicPr>
        <p:blipFill>
          <a:blip r:embed="rId9"/>
          <a:stretch>
            <a:fillRect/>
          </a:stretch>
        </p:blipFill>
        <p:spPr>
          <a:xfrm>
            <a:off x="2286000" y="4294118"/>
            <a:ext cx="4819650" cy="352425"/>
          </a:xfrm>
          <a:prstGeom prst="rect">
            <a:avLst/>
          </a:prstGeom>
        </p:spPr>
      </p:pic>
      <p:sp>
        <p:nvSpPr>
          <p:cNvPr id="9" name="Rectangle 8"/>
          <p:cNvSpPr/>
          <p:nvPr/>
        </p:nvSpPr>
        <p:spPr>
          <a:xfrm>
            <a:off x="2362200" y="2810490"/>
            <a:ext cx="1524000"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dirty="0"/>
              <a:t>30 </a:t>
            </a:r>
            <a:r>
              <a:rPr lang="en-US" dirty="0" smtClean="0"/>
              <a:t>years</a:t>
            </a:r>
            <a:endParaRPr lang="en-US" dirty="0"/>
          </a:p>
          <a:p>
            <a:r>
              <a:rPr lang="en-US" dirty="0"/>
              <a:t>2 </a:t>
            </a:r>
            <a:r>
              <a:rPr lang="en-US" dirty="0" err="1"/>
              <a:t>yr</a:t>
            </a:r>
            <a:r>
              <a:rPr lang="en-US" dirty="0"/>
              <a:t>, 6 mo.</a:t>
            </a:r>
          </a:p>
          <a:p>
            <a:r>
              <a:rPr lang="en-US" dirty="0"/>
              <a:t>18 mo.</a:t>
            </a:r>
          </a:p>
          <a:p>
            <a:r>
              <a:rPr lang="en-US" dirty="0"/>
              <a:t>1 </a:t>
            </a:r>
            <a:r>
              <a:rPr lang="en-US" dirty="0" smtClean="0"/>
              <a:t>year</a:t>
            </a:r>
            <a:endParaRPr lang="en-US" dirty="0"/>
          </a:p>
          <a:p>
            <a:r>
              <a:rPr lang="en-US" dirty="0"/>
              <a:t>6 mo.</a:t>
            </a:r>
          </a:p>
        </p:txBody>
      </p:sp>
      <p:sp>
        <p:nvSpPr>
          <p:cNvPr id="13" name="TextBox 12"/>
          <p:cNvSpPr txBox="1"/>
          <p:nvPr/>
        </p:nvSpPr>
        <p:spPr>
          <a:xfrm>
            <a:off x="2362200" y="3150269"/>
            <a:ext cx="1600200"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dirty="0" smtClean="0"/>
              <a:t>Purchase</a:t>
            </a:r>
          </a:p>
          <a:p>
            <a:r>
              <a:rPr lang="en-US" dirty="0" smtClean="0"/>
              <a:t>Refinance</a:t>
            </a:r>
          </a:p>
          <a:p>
            <a:r>
              <a:rPr lang="en-US" dirty="0" smtClean="0"/>
              <a:t>Construction</a:t>
            </a:r>
          </a:p>
          <a:p>
            <a:r>
              <a:rPr lang="en-US" dirty="0" smtClean="0"/>
              <a:t>Home Equity</a:t>
            </a:r>
          </a:p>
        </p:txBody>
      </p:sp>
      <p:sp>
        <p:nvSpPr>
          <p:cNvPr id="10" name="Rectangle 9"/>
          <p:cNvSpPr/>
          <p:nvPr/>
        </p:nvSpPr>
        <p:spPr>
          <a:xfrm>
            <a:off x="2362200" y="3434284"/>
            <a:ext cx="4918972"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dirty="0"/>
              <a:t>Fixed Rate</a:t>
            </a:r>
          </a:p>
          <a:p>
            <a:r>
              <a:rPr lang="en-US" dirty="0"/>
              <a:t>10 yr. Interest Only, Fixed Rate</a:t>
            </a:r>
          </a:p>
          <a:p>
            <a:r>
              <a:rPr lang="en-US" dirty="0"/>
              <a:t>2.5 Year Interest Only, 5/1 Adjustable Rate</a:t>
            </a:r>
          </a:p>
          <a:p>
            <a:r>
              <a:rPr lang="en-US" dirty="0"/>
              <a:t>Year 15 Balloon Payment, 0/2.5 Adjustable Rate</a:t>
            </a:r>
          </a:p>
          <a:p>
            <a:r>
              <a:rPr lang="en-US" dirty="0"/>
              <a:t>18 mo./2 Adjustable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grpId="1" nodeType="clickEffect">
                                  <p:stCondLst>
                                    <p:cond delay="0"/>
                                  </p:stCondLst>
                                  <p:childTnLst>
                                    <p:animEffect transition="out" filter="wipe(down)">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Describing Time Period</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5" name="TextBox 4"/>
          <p:cNvSpPr txBox="1"/>
          <p:nvPr/>
        </p:nvSpPr>
        <p:spPr>
          <a:xfrm>
            <a:off x="533400" y="2742565"/>
            <a:ext cx="8077200" cy="3416320"/>
          </a:xfrm>
          <a:prstGeom prst="rect">
            <a:avLst/>
          </a:prstGeom>
          <a:noFill/>
        </p:spPr>
        <p:txBody>
          <a:bodyPr wrap="square" rtlCol="0">
            <a:spAutoFit/>
          </a:bodyPr>
          <a:lstStyle/>
          <a:p>
            <a:r>
              <a:rPr lang="en-US" dirty="0"/>
              <a:t>Describe the </a:t>
            </a:r>
            <a:r>
              <a:rPr lang="en-US" b="1" dirty="0"/>
              <a:t>Loan Term </a:t>
            </a:r>
            <a:r>
              <a:rPr lang="en-US" dirty="0" smtClean="0"/>
              <a:t>as “</a:t>
            </a:r>
            <a:r>
              <a:rPr lang="en-US" dirty="0"/>
              <a:t>years” when the </a:t>
            </a:r>
            <a:r>
              <a:rPr lang="en-US" b="1" dirty="0"/>
              <a:t>Loan Term </a:t>
            </a:r>
            <a:r>
              <a:rPr lang="en-US" dirty="0"/>
              <a:t>is in whole years. </a:t>
            </a:r>
            <a:endParaRPr lang="en-US" dirty="0" smtClean="0"/>
          </a:p>
          <a:p>
            <a:r>
              <a:rPr lang="en-US" dirty="0" smtClean="0"/>
              <a:t>For </a:t>
            </a:r>
            <a:r>
              <a:rPr lang="en-US" dirty="0"/>
              <a:t>example “1 year” or “30 years.”</a:t>
            </a:r>
          </a:p>
          <a:p>
            <a:endParaRPr lang="en-US" dirty="0" smtClean="0"/>
          </a:p>
          <a:p>
            <a:r>
              <a:rPr lang="en-US" dirty="0" smtClean="0"/>
              <a:t>For </a:t>
            </a:r>
            <a:r>
              <a:rPr lang="en-US" dirty="0"/>
              <a:t>a </a:t>
            </a:r>
            <a:r>
              <a:rPr lang="en-US" b="1" dirty="0"/>
              <a:t>Loan Term </a:t>
            </a:r>
            <a:r>
              <a:rPr lang="en-US" dirty="0"/>
              <a:t>that is more than 24 months but is </a:t>
            </a:r>
            <a:r>
              <a:rPr lang="en-US" b="1" dirty="0" smtClean="0"/>
              <a:t>not </a:t>
            </a:r>
            <a:r>
              <a:rPr lang="en-US" dirty="0" smtClean="0"/>
              <a:t>whole </a:t>
            </a:r>
            <a:r>
              <a:rPr lang="en-US" dirty="0"/>
              <a:t>years, describe using years and months with the abbreviations “yr.” and “mo</a:t>
            </a:r>
            <a:r>
              <a:rPr lang="en-US" dirty="0" smtClean="0"/>
              <a:t>.,” respectively</a:t>
            </a:r>
            <a:r>
              <a:rPr lang="en-US" dirty="0"/>
              <a:t>. </a:t>
            </a:r>
            <a:endParaRPr lang="en-US" dirty="0" smtClean="0"/>
          </a:p>
          <a:p>
            <a:endParaRPr lang="en-US" dirty="0" smtClean="0"/>
          </a:p>
          <a:p>
            <a:r>
              <a:rPr lang="en-US" dirty="0"/>
              <a:t>For a </a:t>
            </a:r>
            <a:r>
              <a:rPr lang="en-US" b="1" dirty="0"/>
              <a:t>Loan Term </a:t>
            </a:r>
            <a:r>
              <a:rPr lang="en-US" dirty="0"/>
              <a:t>that is less than 24 months and </a:t>
            </a:r>
            <a:r>
              <a:rPr lang="en-US" b="1" dirty="0"/>
              <a:t>not </a:t>
            </a:r>
            <a:r>
              <a:rPr lang="en-US" dirty="0"/>
              <a:t>whole years, use months only</a:t>
            </a:r>
          </a:p>
          <a:p>
            <a:r>
              <a:rPr lang="en-US" dirty="0"/>
              <a:t>with the abbreviation “mo.” </a:t>
            </a:r>
          </a:p>
          <a:p>
            <a:endParaRPr lang="en-US" dirty="0" smtClean="0"/>
          </a:p>
          <a:p>
            <a:r>
              <a:rPr lang="en-US" dirty="0" smtClean="0"/>
              <a:t>Examples: </a:t>
            </a:r>
          </a:p>
          <a:p>
            <a:r>
              <a:rPr lang="en-US" dirty="0"/>
              <a:t>	</a:t>
            </a:r>
            <a:r>
              <a:rPr lang="en-US" dirty="0" smtClean="0"/>
              <a:t>185 </a:t>
            </a:r>
            <a:r>
              <a:rPr lang="en-US" dirty="0"/>
              <a:t>months </a:t>
            </a:r>
            <a:r>
              <a:rPr lang="en-US" dirty="0" smtClean="0"/>
              <a:t> = 15 </a:t>
            </a:r>
            <a:r>
              <a:rPr lang="en-US" dirty="0"/>
              <a:t>yr., 5mo</a:t>
            </a:r>
            <a:r>
              <a:rPr lang="en-US" dirty="0" smtClean="0"/>
              <a:t>.		24  months = 2 Yr.</a:t>
            </a:r>
            <a:endParaRPr lang="en-US" dirty="0"/>
          </a:p>
          <a:p>
            <a:r>
              <a:rPr lang="en-US" dirty="0" smtClean="0"/>
              <a:t>	6 months = 6 </a:t>
            </a:r>
            <a:r>
              <a:rPr lang="en-US" dirty="0"/>
              <a:t>mo</a:t>
            </a:r>
            <a:r>
              <a:rPr lang="en-US" dirty="0" smtClean="0"/>
              <a:t>.			18 months = 18 mo.</a:t>
            </a:r>
            <a:endParaRPr lang="en-US" dirty="0"/>
          </a:p>
        </p:txBody>
      </p:sp>
    </p:spTree>
    <p:extLst>
      <p:ext uri="{BB962C8B-B14F-4D97-AF65-F5344CB8AC3E}">
        <p14:creationId xmlns:p14="http://schemas.microsoft.com/office/powerpoint/2010/main" val="44157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Describing Product</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sp>
        <p:nvSpPr>
          <p:cNvPr id="5" name="TextBox 4"/>
          <p:cNvSpPr txBox="1"/>
          <p:nvPr/>
        </p:nvSpPr>
        <p:spPr>
          <a:xfrm>
            <a:off x="365760" y="4479160"/>
            <a:ext cx="8077200" cy="1754326"/>
          </a:xfrm>
          <a:prstGeom prst="rect">
            <a:avLst/>
          </a:prstGeom>
          <a:noFill/>
        </p:spPr>
        <p:txBody>
          <a:bodyPr wrap="square" rtlCol="0">
            <a:spAutoFit/>
          </a:bodyPr>
          <a:lstStyle/>
          <a:p>
            <a:r>
              <a:rPr lang="en-US" dirty="0" smtClean="0"/>
              <a:t>Include 2 pieces of information, one from each column.  When the durations are not in whole years:</a:t>
            </a:r>
          </a:p>
          <a:p>
            <a:pPr marL="285750" indent="-285750">
              <a:buFont typeface="Arial" panose="020B0604020202020204" pitchFamily="34" charset="0"/>
              <a:buChar char="•"/>
            </a:pPr>
            <a:r>
              <a:rPr lang="en-US" dirty="0"/>
              <a:t>for </a:t>
            </a:r>
            <a:r>
              <a:rPr lang="en-US" dirty="0" smtClean="0"/>
              <a:t>time periods </a:t>
            </a:r>
            <a:r>
              <a:rPr lang="en-US" dirty="0"/>
              <a:t>of 24 months or more, disclose the applicable fraction of a year by use </a:t>
            </a:r>
            <a:r>
              <a:rPr lang="en-US" dirty="0" smtClean="0"/>
              <a:t>of decimals </a:t>
            </a:r>
            <a:r>
              <a:rPr lang="en-US" dirty="0"/>
              <a:t>rounded to two </a:t>
            </a:r>
            <a:r>
              <a:rPr lang="en-US" dirty="0" smtClean="0"/>
              <a:t>places.  Ex: 31 months = 2.58</a:t>
            </a:r>
          </a:p>
          <a:p>
            <a:pPr marL="285750" indent="-285750">
              <a:buFont typeface="Arial" panose="020B0604020202020204" pitchFamily="34" charset="0"/>
              <a:buChar char="•"/>
            </a:pPr>
            <a:r>
              <a:rPr lang="en-US" dirty="0"/>
              <a:t>For time periods of 24 months or less, disclose </a:t>
            </a:r>
            <a:r>
              <a:rPr lang="en-US" dirty="0" smtClean="0"/>
              <a:t>the number </a:t>
            </a:r>
            <a:r>
              <a:rPr lang="en-US" dirty="0"/>
              <a:t>of months with the abbreviation “mo</a:t>
            </a:r>
            <a:r>
              <a:rPr lang="en-US" dirty="0" smtClean="0"/>
              <a:t>.” </a:t>
            </a:r>
            <a:endParaRPr lang="en-US" dirty="0"/>
          </a:p>
        </p:txBody>
      </p:sp>
      <p:sp>
        <p:nvSpPr>
          <p:cNvPr id="6" name="Rectangle 5"/>
          <p:cNvSpPr/>
          <p:nvPr/>
        </p:nvSpPr>
        <p:spPr>
          <a:xfrm>
            <a:off x="609600" y="2536825"/>
            <a:ext cx="342900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dirty="0" smtClean="0"/>
              <a:t>[duration] Negative Amortization</a:t>
            </a:r>
          </a:p>
          <a:p>
            <a:r>
              <a:rPr lang="en-US" dirty="0"/>
              <a:t>[duration</a:t>
            </a:r>
            <a:r>
              <a:rPr lang="en-US" dirty="0" smtClean="0"/>
              <a:t>] Interest Only</a:t>
            </a:r>
          </a:p>
          <a:p>
            <a:r>
              <a:rPr lang="en-US" dirty="0"/>
              <a:t>[duration</a:t>
            </a:r>
            <a:r>
              <a:rPr lang="en-US" dirty="0" smtClean="0"/>
              <a:t>] Step Payment</a:t>
            </a:r>
          </a:p>
          <a:p>
            <a:r>
              <a:rPr lang="en-US" dirty="0"/>
              <a:t>[duration] </a:t>
            </a:r>
            <a:r>
              <a:rPr lang="en-US" dirty="0" smtClean="0"/>
              <a:t>Balloon Payment</a:t>
            </a:r>
            <a:endParaRPr lang="en-US" dirty="0"/>
          </a:p>
          <a:p>
            <a:r>
              <a:rPr lang="en-US" dirty="0" smtClean="0"/>
              <a:t>[duration]</a:t>
            </a:r>
            <a:endParaRPr lang="en-US" dirty="0"/>
          </a:p>
          <a:p>
            <a:r>
              <a:rPr lang="en-US" dirty="0"/>
              <a:t>Seasonal </a:t>
            </a:r>
            <a:r>
              <a:rPr lang="en-US" dirty="0" smtClean="0"/>
              <a:t>Payment</a:t>
            </a:r>
            <a:endParaRPr lang="en-US" dirty="0"/>
          </a:p>
        </p:txBody>
      </p:sp>
      <p:sp>
        <p:nvSpPr>
          <p:cNvPr id="7" name="Rectangle 6"/>
          <p:cNvSpPr/>
          <p:nvPr/>
        </p:nvSpPr>
        <p:spPr>
          <a:xfrm>
            <a:off x="4800600" y="2536825"/>
            <a:ext cx="396240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spAutoFit/>
          </a:bodyPr>
          <a:lstStyle/>
          <a:p>
            <a:r>
              <a:rPr lang="en-US" dirty="0" smtClean="0"/>
              <a:t>[1</a:t>
            </a:r>
            <a:r>
              <a:rPr lang="en-US" baseline="30000" dirty="0" smtClean="0"/>
              <a:t>st</a:t>
            </a:r>
            <a:r>
              <a:rPr lang="en-US" dirty="0" smtClean="0"/>
              <a:t> change]/[changes] Adjustable Rate</a:t>
            </a:r>
          </a:p>
          <a:p>
            <a:r>
              <a:rPr lang="en-US" dirty="0"/>
              <a:t>[1</a:t>
            </a:r>
            <a:r>
              <a:rPr lang="en-US" baseline="30000" dirty="0"/>
              <a:t>st</a:t>
            </a:r>
            <a:r>
              <a:rPr lang="en-US" dirty="0"/>
              <a:t> change]/[changes] </a:t>
            </a:r>
            <a:r>
              <a:rPr lang="en-US" dirty="0" smtClean="0"/>
              <a:t>Step Rate</a:t>
            </a:r>
          </a:p>
          <a:p>
            <a:r>
              <a:rPr lang="en-US" dirty="0" smtClean="0"/>
              <a:t>Fixed Rate</a:t>
            </a:r>
          </a:p>
          <a:p>
            <a:endParaRPr lang="en-US" dirty="0"/>
          </a:p>
          <a:p>
            <a:endParaRPr lang="en-US" dirty="0" smtClean="0"/>
          </a:p>
          <a:p>
            <a:endParaRPr lang="en-US" dirty="0"/>
          </a:p>
        </p:txBody>
      </p:sp>
      <p:sp>
        <p:nvSpPr>
          <p:cNvPr id="8" name="TextBox 7"/>
          <p:cNvSpPr txBox="1"/>
          <p:nvPr/>
        </p:nvSpPr>
        <p:spPr>
          <a:xfrm>
            <a:off x="4076700" y="3048000"/>
            <a:ext cx="685800" cy="1200329"/>
          </a:xfrm>
          <a:prstGeom prst="rect">
            <a:avLst/>
          </a:prstGeom>
          <a:noFill/>
        </p:spPr>
        <p:txBody>
          <a:bodyPr wrap="square" rtlCol="0">
            <a:spAutoFit/>
          </a:bodyPr>
          <a:lstStyle/>
          <a:p>
            <a:pPr algn="ctr"/>
            <a:r>
              <a:rPr lang="en-US" sz="3600" b="1" dirty="0" smtClean="0"/>
              <a:t>+</a:t>
            </a:r>
          </a:p>
          <a:p>
            <a:pPr algn="ctr"/>
            <a:endParaRPr lang="en-US" sz="3600" b="1" dirty="0"/>
          </a:p>
        </p:txBody>
      </p:sp>
    </p:spTree>
    <p:extLst>
      <p:ext uri="{BB962C8B-B14F-4D97-AF65-F5344CB8AC3E}">
        <p14:creationId xmlns:p14="http://schemas.microsoft.com/office/powerpoint/2010/main" val="249451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93825"/>
          </a:xfrm>
        </p:spPr>
        <p:txBody>
          <a:bodyPr/>
          <a:lstStyle/>
          <a:p>
            <a:r>
              <a:rPr lang="en-US" dirty="0" smtClean="0">
                <a:solidFill>
                  <a:srgbClr val="5F5F5F"/>
                </a:solidFill>
              </a:rPr>
              <a:t>LE – Loan Terms</a:t>
            </a:r>
            <a:endParaRPr lang="en-US" b="1" dirty="0">
              <a:solidFill>
                <a:srgbClr val="5F5F5F"/>
              </a:solidFill>
            </a:endParaRPr>
          </a:p>
        </p:txBody>
      </p:sp>
      <p:pic>
        <p:nvPicPr>
          <p:cNvPr id="4" name="Picture 3" descr="ppdocs final-01.png"/>
          <p:cNvPicPr>
            <a:picLocks noChangeAspect="1"/>
          </p:cNvPicPr>
          <p:nvPr/>
        </p:nvPicPr>
        <p:blipFill>
          <a:blip r:embed="rId3" cstate="print"/>
          <a:stretch>
            <a:fillRect/>
          </a:stretch>
        </p:blipFill>
        <p:spPr>
          <a:xfrm>
            <a:off x="152400" y="152400"/>
            <a:ext cx="2971800" cy="943343"/>
          </a:xfrm>
          <a:prstGeom prst="rect">
            <a:avLst/>
          </a:prstGeom>
        </p:spPr>
      </p:pic>
      <p:pic>
        <p:nvPicPr>
          <p:cNvPr id="1027" name="Picture 3" descr="C:\Users\dave.PPATTY\Documents\ppllp_aal_rt2010trans.png"/>
          <p:cNvPicPr>
            <a:picLocks noChangeAspect="1" noChangeArrowheads="1"/>
          </p:cNvPicPr>
          <p:nvPr/>
        </p:nvPicPr>
        <p:blipFill>
          <a:blip r:embed="rId4" cstate="print"/>
          <a:srcRect/>
          <a:stretch>
            <a:fillRect/>
          </a:stretch>
        </p:blipFill>
        <p:spPr bwMode="auto">
          <a:xfrm>
            <a:off x="5638800" y="304800"/>
            <a:ext cx="3276600" cy="655320"/>
          </a:xfrm>
          <a:prstGeom prst="rect">
            <a:avLst/>
          </a:prstGeom>
          <a:noFill/>
        </p:spPr>
      </p:pic>
      <p:pic>
        <p:nvPicPr>
          <p:cNvPr id="3" name="Picture 2"/>
          <p:cNvPicPr>
            <a:picLocks noChangeAspect="1"/>
          </p:cNvPicPr>
          <p:nvPr/>
        </p:nvPicPr>
        <p:blipFill>
          <a:blip r:embed="rId5"/>
          <a:stretch>
            <a:fillRect/>
          </a:stretch>
        </p:blipFill>
        <p:spPr>
          <a:xfrm>
            <a:off x="0" y="2705191"/>
            <a:ext cx="9144000" cy="3382752"/>
          </a:xfrm>
          <a:prstGeom prst="rect">
            <a:avLst/>
          </a:prstGeom>
        </p:spPr>
      </p:pic>
      <p:pic>
        <p:nvPicPr>
          <p:cNvPr id="8" name="Picture 7"/>
          <p:cNvPicPr>
            <a:picLocks noChangeAspect="1"/>
          </p:cNvPicPr>
          <p:nvPr/>
        </p:nvPicPr>
        <p:blipFill>
          <a:blip r:embed="rId6"/>
          <a:stretch>
            <a:fillRect/>
          </a:stretch>
        </p:blipFill>
        <p:spPr>
          <a:xfrm>
            <a:off x="4157662" y="3581400"/>
            <a:ext cx="2962275" cy="504825"/>
          </a:xfrm>
          <a:prstGeom prst="rect">
            <a:avLst/>
          </a:prstGeom>
        </p:spPr>
      </p:pic>
      <p:pic>
        <p:nvPicPr>
          <p:cNvPr id="9" name="Picture 8"/>
          <p:cNvPicPr>
            <a:picLocks noChangeAspect="1"/>
          </p:cNvPicPr>
          <p:nvPr/>
        </p:nvPicPr>
        <p:blipFill>
          <a:blip r:embed="rId7"/>
          <a:stretch>
            <a:fillRect/>
          </a:stretch>
        </p:blipFill>
        <p:spPr>
          <a:xfrm>
            <a:off x="4191000" y="4206507"/>
            <a:ext cx="3781425" cy="666750"/>
          </a:xfrm>
          <a:prstGeom prst="rect">
            <a:avLst/>
          </a:prstGeom>
        </p:spPr>
      </p:pic>
      <p:pic>
        <p:nvPicPr>
          <p:cNvPr id="10" name="Picture 9"/>
          <p:cNvPicPr>
            <a:picLocks noChangeAspect="1"/>
          </p:cNvPicPr>
          <p:nvPr/>
        </p:nvPicPr>
        <p:blipFill>
          <a:blip r:embed="rId8"/>
          <a:stretch>
            <a:fillRect/>
          </a:stretch>
        </p:blipFill>
        <p:spPr>
          <a:xfrm>
            <a:off x="4191000" y="5690057"/>
            <a:ext cx="3829050" cy="209550"/>
          </a:xfrm>
          <a:prstGeom prst="rect">
            <a:avLst/>
          </a:prstGeom>
        </p:spPr>
      </p:pic>
    </p:spTree>
    <p:extLst>
      <p:ext uri="{BB962C8B-B14F-4D97-AF65-F5344CB8AC3E}">
        <p14:creationId xmlns:p14="http://schemas.microsoft.com/office/powerpoint/2010/main" val="23013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2262</Words>
  <Application>Microsoft Office PowerPoint</Application>
  <PresentationFormat>On-screen Show (4:3)</PresentationFormat>
  <Paragraphs>295</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Integrated Disclosures  Zack Boonjue zack@ppdocs.com</vt:lpstr>
      <vt:lpstr>PowerPoint Presentation</vt:lpstr>
      <vt:lpstr>PowerPoint Presentation</vt:lpstr>
      <vt:lpstr>PowerPoint Presentation</vt:lpstr>
      <vt:lpstr>First Impression</vt:lpstr>
      <vt:lpstr>Let’s take a closer look</vt:lpstr>
      <vt:lpstr>Describing Time Period</vt:lpstr>
      <vt:lpstr>Describing Product</vt:lpstr>
      <vt:lpstr>LE – Loan Terms</vt:lpstr>
      <vt:lpstr>LE – Projected Payments Table</vt:lpstr>
      <vt:lpstr>LE – Projected Payments</vt:lpstr>
      <vt:lpstr>LE – Projected Payments</vt:lpstr>
      <vt:lpstr>LE – Projected Payments</vt:lpstr>
      <vt:lpstr>LE – Projected Payments</vt:lpstr>
      <vt:lpstr>LE – Bottom Pg1</vt:lpstr>
      <vt:lpstr>LE – Page 2</vt:lpstr>
      <vt:lpstr>LE – Page 2</vt:lpstr>
      <vt:lpstr>LE – Page 2</vt:lpstr>
      <vt:lpstr>LE – Page 2</vt:lpstr>
      <vt:lpstr>LE – Page 2</vt:lpstr>
      <vt:lpstr>LE – Page 3</vt:lpstr>
      <vt:lpstr>LE – Page 3</vt:lpstr>
      <vt:lpstr>PowerPoint Presentation</vt:lpstr>
      <vt:lpstr>PowerPoint Presentation</vt:lpstr>
      <vt:lpstr>PowerPoint Presentation</vt:lpstr>
      <vt:lpstr>PowerPoint Presentation</vt:lpstr>
      <vt:lpstr>PowerPoint Presentation</vt:lpstr>
      <vt:lpstr>PowerPoint Presentation</vt:lpstr>
      <vt:lpstr>Closing Disclosure – First Impression</vt:lpstr>
      <vt:lpstr>Let’s take a closer look</vt:lpstr>
      <vt:lpstr>CD Page 2</vt:lpstr>
      <vt:lpstr>CD Page 3</vt:lpstr>
      <vt:lpstr>CD Page 3 Cont.</vt:lpstr>
      <vt:lpstr>CD Page 4</vt:lpstr>
      <vt:lpstr>CD Page 5</vt:lpstr>
      <vt:lpstr>The Challenge</vt:lpstr>
      <vt:lpstr>Current Work Flow</vt:lpstr>
      <vt:lpstr>Future Work Flow</vt:lpstr>
      <vt:lpstr>Features</vt:lpstr>
      <vt:lpstr>PowerPoint Presentation</vt:lpstr>
      <vt:lpstr>How it works</vt:lpstr>
      <vt:lpstr>How it works</vt:lpstr>
      <vt:lpstr>How it works</vt:lpstr>
      <vt:lpstr>How it works</vt:lpstr>
      <vt:lpstr>How it works</vt:lpstr>
      <vt:lpstr>How it works</vt:lpstr>
      <vt:lpstr>How it works</vt:lpstr>
      <vt:lpstr>How it works</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Sheehan</dc:creator>
  <cp:lastModifiedBy>Zack Boonjue</cp:lastModifiedBy>
  <cp:revision>150</cp:revision>
  <cp:lastPrinted>2014-10-13T19:38:50Z</cp:lastPrinted>
  <dcterms:created xsi:type="dcterms:W3CDTF">2011-02-14T14:48:14Z</dcterms:created>
  <dcterms:modified xsi:type="dcterms:W3CDTF">2015-02-18T15:51:15Z</dcterms:modified>
</cp:coreProperties>
</file>